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303" r:id="rId2"/>
    <p:sldId id="304" r:id="rId3"/>
    <p:sldId id="308" r:id="rId4"/>
    <p:sldId id="259" r:id="rId5"/>
    <p:sldId id="305" r:id="rId6"/>
    <p:sldId id="306" r:id="rId7"/>
    <p:sldId id="307" r:id="rId8"/>
    <p:sldId id="302" r:id="rId9"/>
    <p:sldId id="290" r:id="rId10"/>
  </p:sldIdLst>
  <p:sldSz cx="18288000" cy="10287000"/>
  <p:notesSz cx="6858000" cy="9144000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64" userDrawn="1">
          <p15:clr>
            <a:srgbClr val="A4A3A4"/>
          </p15:clr>
        </p15:guide>
        <p15:guide id="2" pos="4807" userDrawn="1">
          <p15:clr>
            <a:srgbClr val="A4A3A4"/>
          </p15:clr>
        </p15:guide>
        <p15:guide id="3" orient="horz" pos="5417" userDrawn="1">
          <p15:clr>
            <a:srgbClr val="747775"/>
          </p15:clr>
        </p15:guide>
        <p15:guide id="4" orient="horz" pos="4374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66"/>
    <p:restoredTop sz="94671"/>
  </p:normalViewPr>
  <p:slideViewPr>
    <p:cSldViewPr snapToGrid="0">
      <p:cViewPr varScale="1">
        <p:scale>
          <a:sx n="53" d="100"/>
          <a:sy n="53" d="100"/>
        </p:scale>
        <p:origin x="355" y="62"/>
      </p:cViewPr>
      <p:guideLst>
        <p:guide orient="horz" pos="2764"/>
        <p:guide pos="4807"/>
        <p:guide orient="horz" pos="5417"/>
        <p:guide orient="horz" pos="43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F135A-FF64-4FE5-9852-F531A9604D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1FD99-C569-44DC-92FB-CD34E2E622AD}">
      <dgm:prSet/>
      <dgm:spPr/>
      <dgm:t>
        <a:bodyPr/>
        <a:lstStyle/>
        <a:p>
          <a:r>
            <a:rPr lang="ru-RU" b="1" i="0" dirty="0">
              <a:latin typeface="Montserrat" panose="00000500000000000000" pitchFamily="2" charset="-52"/>
            </a:rPr>
            <a:t>ГО «</a:t>
          </a:r>
          <a:r>
            <a:rPr lang="ru-RU" b="1" i="0" dirty="0" err="1">
              <a:latin typeface="Montserrat" panose="00000500000000000000" pitchFamily="2" charset="-52"/>
            </a:rPr>
            <a:t>Десяте</a:t>
          </a:r>
          <a:r>
            <a:rPr lang="ru-RU" b="1" i="0" dirty="0">
              <a:latin typeface="Montserrat" panose="00000500000000000000" pitchFamily="2" charset="-52"/>
            </a:rPr>
            <a:t> </a:t>
          </a:r>
          <a:r>
            <a:rPr lang="ru-RU" b="1" i="0" dirty="0" err="1">
              <a:latin typeface="Montserrat" panose="00000500000000000000" pitchFamily="2" charset="-52"/>
            </a:rPr>
            <a:t>квітня</a:t>
          </a:r>
          <a:r>
            <a:rPr lang="ru-RU" b="1" i="0" dirty="0">
              <a:latin typeface="Montserrat" panose="00000500000000000000" pitchFamily="2" charset="-52"/>
            </a:rPr>
            <a:t>» </a:t>
          </a:r>
          <a:r>
            <a:rPr lang="ru-RU" b="0" i="0" dirty="0">
              <a:latin typeface="Montserrat" panose="00000500000000000000" pitchFamily="2" charset="-52"/>
            </a:rPr>
            <a:t>— </a:t>
          </a:r>
          <a:r>
            <a:rPr lang="ru-RU" b="0" i="0" dirty="0" err="1">
              <a:latin typeface="Montserrat" panose="00000500000000000000" pitchFamily="2" charset="-52"/>
            </a:rPr>
            <a:t>офіційний</a:t>
          </a:r>
          <a:r>
            <a:rPr lang="ru-RU" b="0" i="0" dirty="0">
              <a:latin typeface="Montserrat" panose="00000500000000000000" pitchFamily="2" charset="-52"/>
            </a:rPr>
            <a:t> </a:t>
          </a:r>
          <a:r>
            <a:rPr lang="ru-RU" b="0" i="0" dirty="0" err="1">
              <a:latin typeface="Montserrat" panose="00000500000000000000" pitchFamily="2" charset="-52"/>
            </a:rPr>
            <a:t>виконавчий</a:t>
          </a:r>
          <a:r>
            <a:rPr lang="ru-RU" b="0" i="0" dirty="0">
              <a:latin typeface="Montserrat" panose="00000500000000000000" pitchFamily="2" charset="-52"/>
            </a:rPr>
            <a:t> партнер у рамках </a:t>
          </a:r>
          <a:r>
            <a:rPr lang="ru-RU" b="0" i="0" dirty="0" err="1">
              <a:latin typeface="Montserrat" panose="00000500000000000000" pitchFamily="2" charset="-52"/>
            </a:rPr>
            <a:t>програми</a:t>
          </a:r>
          <a:r>
            <a:rPr lang="ru-RU" b="0" i="0" dirty="0">
              <a:latin typeface="Montserrat" panose="00000500000000000000" pitchFamily="2" charset="-52"/>
            </a:rPr>
            <a:t> </a:t>
          </a:r>
          <a:r>
            <a:rPr lang="en-US" b="0" i="0" dirty="0">
              <a:latin typeface="Montserrat" panose="00000500000000000000" pitchFamily="2" charset="-52"/>
            </a:rPr>
            <a:t>BLOOM (Building Livelihoods and Opportunities for Optimized Markets), </a:t>
          </a:r>
          <a:r>
            <a:rPr lang="ru-RU" b="0" i="0" dirty="0" err="1">
              <a:latin typeface="Montserrat" panose="00000500000000000000" pitchFamily="2" charset="-52"/>
            </a:rPr>
            <a:t>що</a:t>
          </a:r>
          <a:r>
            <a:rPr lang="ru-RU" b="0" i="0" dirty="0">
              <a:latin typeface="Montserrat" panose="00000500000000000000" pitchFamily="2" charset="-52"/>
            </a:rPr>
            <a:t> </a:t>
          </a:r>
          <a:r>
            <a:rPr lang="ru-RU" b="0" i="0" dirty="0" err="1">
              <a:latin typeface="Montserrat" panose="00000500000000000000" pitchFamily="2" charset="-52"/>
            </a:rPr>
            <a:t>реалізується</a:t>
          </a:r>
          <a:r>
            <a:rPr lang="ru-RU" b="0" i="0" dirty="0">
              <a:latin typeface="Montserrat" panose="00000500000000000000" pitchFamily="2" charset="-52"/>
            </a:rPr>
            <a:t> </a:t>
          </a:r>
          <a:r>
            <a:rPr lang="ru-RU" b="0" i="0" dirty="0" err="1">
              <a:latin typeface="Montserrat" panose="00000500000000000000" pitchFamily="2" charset="-52"/>
            </a:rPr>
            <a:t>міжнародним</a:t>
          </a:r>
          <a:r>
            <a:rPr lang="ru-RU" b="0" i="0" dirty="0">
              <a:latin typeface="Montserrat" panose="00000500000000000000" pitchFamily="2" charset="-52"/>
            </a:rPr>
            <a:t> </a:t>
          </a:r>
          <a:r>
            <a:rPr lang="ru-RU" b="0" i="0" dirty="0" err="1">
              <a:latin typeface="Montserrat" panose="00000500000000000000" pitchFamily="2" charset="-52"/>
            </a:rPr>
            <a:t>консорціумом</a:t>
          </a:r>
          <a:r>
            <a:rPr lang="en-US" b="0" i="0" dirty="0">
              <a:latin typeface="Montserrat" panose="00000500000000000000" pitchFamily="2" charset="-52"/>
            </a:rPr>
            <a:t>.</a:t>
          </a:r>
          <a:endParaRPr lang="en-US" dirty="0">
            <a:latin typeface="Montserrat" panose="00000500000000000000" pitchFamily="2" charset="-52"/>
          </a:endParaRPr>
        </a:p>
      </dgm:t>
    </dgm:pt>
    <dgm:pt modelId="{11CB9F67-664A-458E-A879-6189D864267C}" type="parTrans" cxnId="{2A2408B0-272F-419F-95A9-EBA0804FF789}">
      <dgm:prSet/>
      <dgm:spPr/>
      <dgm:t>
        <a:bodyPr/>
        <a:lstStyle/>
        <a:p>
          <a:endParaRPr lang="en-US"/>
        </a:p>
      </dgm:t>
    </dgm:pt>
    <dgm:pt modelId="{8DA9B6CA-D48D-42B0-8746-6C57D9737964}" type="sibTrans" cxnId="{2A2408B0-272F-419F-95A9-EBA0804FF789}">
      <dgm:prSet/>
      <dgm:spPr/>
      <dgm:t>
        <a:bodyPr/>
        <a:lstStyle/>
        <a:p>
          <a:endParaRPr lang="en-US"/>
        </a:p>
      </dgm:t>
    </dgm:pt>
    <dgm:pt modelId="{537E008D-E99F-4201-A0C3-6D719CED8E83}">
      <dgm:prSet custT="1"/>
      <dgm:spPr/>
      <dgm:t>
        <a:bodyPr/>
        <a:lstStyle/>
        <a:p>
          <a:pPr algn="l">
            <a:buNone/>
          </a:pPr>
          <a:endParaRPr lang="en-US" sz="2000" b="0" dirty="0">
            <a:latin typeface="Montserrat" panose="00000500000000000000" pitchFamily="2" charset="-52"/>
          </a:endParaRPr>
        </a:p>
      </dgm:t>
    </dgm:pt>
    <dgm:pt modelId="{D180F380-7931-4CB7-B69C-923BE5246A84}" type="parTrans" cxnId="{C86AAED2-860C-4C72-BD8F-4E191D0C440A}">
      <dgm:prSet/>
      <dgm:spPr/>
      <dgm:t>
        <a:bodyPr/>
        <a:lstStyle/>
        <a:p>
          <a:endParaRPr lang="en-US"/>
        </a:p>
      </dgm:t>
    </dgm:pt>
    <dgm:pt modelId="{C8C6E56A-77C2-40D4-87B1-C2535C413220}" type="sibTrans" cxnId="{C86AAED2-860C-4C72-BD8F-4E191D0C440A}">
      <dgm:prSet/>
      <dgm:spPr/>
      <dgm:t>
        <a:bodyPr/>
        <a:lstStyle/>
        <a:p>
          <a:endParaRPr lang="en-US"/>
        </a:p>
      </dgm:t>
    </dgm:pt>
    <dgm:pt modelId="{968BC0D4-AD9C-4D07-9B7D-F180003C9793}" type="pres">
      <dgm:prSet presAssocID="{0A4F135A-FF64-4FE5-9852-F531A9604DB9}" presName="linear" presStyleCnt="0">
        <dgm:presLayoutVars>
          <dgm:animLvl val="lvl"/>
          <dgm:resizeHandles val="exact"/>
        </dgm:presLayoutVars>
      </dgm:prSet>
      <dgm:spPr/>
    </dgm:pt>
    <dgm:pt modelId="{6DE68E7C-C8CD-4D67-AA3F-AAC782CF85B8}" type="pres">
      <dgm:prSet presAssocID="{7CC1FD99-C569-44DC-92FB-CD34E2E622AD}" presName="parentText" presStyleLbl="node1" presStyleIdx="0" presStyleCnt="1" custScaleY="17277" custLinFactY="-5776" custLinFactNeighborY="-100000">
        <dgm:presLayoutVars>
          <dgm:chMax val="0"/>
          <dgm:bulletEnabled val="1"/>
        </dgm:presLayoutVars>
      </dgm:prSet>
      <dgm:spPr/>
    </dgm:pt>
    <dgm:pt modelId="{93F2A9FF-9A9C-4E39-97CD-38C5E49DD3F9}" type="pres">
      <dgm:prSet presAssocID="{7CC1FD99-C569-44DC-92FB-CD34E2E622A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604EF0C-F809-4352-A5D0-45C5B0C199D8}" type="presOf" srcId="{0A4F135A-FF64-4FE5-9852-F531A9604DB9}" destId="{968BC0D4-AD9C-4D07-9B7D-F180003C9793}" srcOrd="0" destOrd="0" presId="urn:microsoft.com/office/officeart/2005/8/layout/vList2"/>
    <dgm:cxn modelId="{342FFB2D-9970-4218-9863-AAE04184F874}" type="presOf" srcId="{7CC1FD99-C569-44DC-92FB-CD34E2E622AD}" destId="{6DE68E7C-C8CD-4D67-AA3F-AAC782CF85B8}" srcOrd="0" destOrd="0" presId="urn:microsoft.com/office/officeart/2005/8/layout/vList2"/>
    <dgm:cxn modelId="{2A2408B0-272F-419F-95A9-EBA0804FF789}" srcId="{0A4F135A-FF64-4FE5-9852-F531A9604DB9}" destId="{7CC1FD99-C569-44DC-92FB-CD34E2E622AD}" srcOrd="0" destOrd="0" parTransId="{11CB9F67-664A-458E-A879-6189D864267C}" sibTransId="{8DA9B6CA-D48D-42B0-8746-6C57D9737964}"/>
    <dgm:cxn modelId="{C86AAED2-860C-4C72-BD8F-4E191D0C440A}" srcId="{7CC1FD99-C569-44DC-92FB-CD34E2E622AD}" destId="{537E008D-E99F-4201-A0C3-6D719CED8E83}" srcOrd="0" destOrd="0" parTransId="{D180F380-7931-4CB7-B69C-923BE5246A84}" sibTransId="{C8C6E56A-77C2-40D4-87B1-C2535C413220}"/>
    <dgm:cxn modelId="{7D3987ED-A3F1-4499-8F1A-F28AD3253609}" type="presOf" srcId="{537E008D-E99F-4201-A0C3-6D719CED8E83}" destId="{93F2A9FF-9A9C-4E39-97CD-38C5E49DD3F9}" srcOrd="0" destOrd="0" presId="urn:microsoft.com/office/officeart/2005/8/layout/vList2"/>
    <dgm:cxn modelId="{B4326560-6CE9-4344-BF3D-2C67E15BEFFC}" type="presParOf" srcId="{968BC0D4-AD9C-4D07-9B7D-F180003C9793}" destId="{6DE68E7C-C8CD-4D67-AA3F-AAC782CF85B8}" srcOrd="0" destOrd="0" presId="urn:microsoft.com/office/officeart/2005/8/layout/vList2"/>
    <dgm:cxn modelId="{173AD044-FEB4-42A5-BDC0-B0E3E1F6BDBB}" type="presParOf" srcId="{968BC0D4-AD9C-4D07-9B7D-F180003C9793}" destId="{93F2A9FF-9A9C-4E39-97CD-38C5E49DD3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68E7C-C8CD-4D67-AA3F-AAC782CF85B8}">
      <dsp:nvSpPr>
        <dsp:cNvPr id="0" name=""/>
        <dsp:cNvSpPr/>
      </dsp:nvSpPr>
      <dsp:spPr>
        <a:xfrm>
          <a:off x="0" y="129508"/>
          <a:ext cx="8661955" cy="2587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i="0" kern="1200" dirty="0">
              <a:latin typeface="Montserrat" panose="00000500000000000000" pitchFamily="2" charset="-52"/>
            </a:rPr>
            <a:t>ГО «</a:t>
          </a:r>
          <a:r>
            <a:rPr lang="ru-RU" sz="2900" b="1" i="0" kern="1200" dirty="0" err="1">
              <a:latin typeface="Montserrat" panose="00000500000000000000" pitchFamily="2" charset="-52"/>
            </a:rPr>
            <a:t>Десяте</a:t>
          </a:r>
          <a:r>
            <a:rPr lang="ru-RU" sz="2900" b="1" i="0" kern="1200" dirty="0">
              <a:latin typeface="Montserrat" panose="00000500000000000000" pitchFamily="2" charset="-52"/>
            </a:rPr>
            <a:t> </a:t>
          </a:r>
          <a:r>
            <a:rPr lang="ru-RU" sz="2900" b="1" i="0" kern="1200" dirty="0" err="1">
              <a:latin typeface="Montserrat" panose="00000500000000000000" pitchFamily="2" charset="-52"/>
            </a:rPr>
            <a:t>квітня</a:t>
          </a:r>
          <a:r>
            <a:rPr lang="ru-RU" sz="2900" b="1" i="0" kern="1200" dirty="0">
              <a:latin typeface="Montserrat" panose="00000500000000000000" pitchFamily="2" charset="-52"/>
            </a:rPr>
            <a:t>» </a:t>
          </a:r>
          <a:r>
            <a:rPr lang="ru-RU" sz="2900" b="0" i="0" kern="1200" dirty="0">
              <a:latin typeface="Montserrat" panose="00000500000000000000" pitchFamily="2" charset="-52"/>
            </a:rPr>
            <a:t>— </a:t>
          </a:r>
          <a:r>
            <a:rPr lang="ru-RU" sz="2900" b="0" i="0" kern="1200" dirty="0" err="1">
              <a:latin typeface="Montserrat" panose="00000500000000000000" pitchFamily="2" charset="-52"/>
            </a:rPr>
            <a:t>офіційний</a:t>
          </a:r>
          <a:r>
            <a:rPr lang="ru-RU" sz="2900" b="0" i="0" kern="1200" dirty="0">
              <a:latin typeface="Montserrat" panose="00000500000000000000" pitchFamily="2" charset="-52"/>
            </a:rPr>
            <a:t> </a:t>
          </a:r>
          <a:r>
            <a:rPr lang="ru-RU" sz="2900" b="0" i="0" kern="1200" dirty="0" err="1">
              <a:latin typeface="Montserrat" panose="00000500000000000000" pitchFamily="2" charset="-52"/>
            </a:rPr>
            <a:t>виконавчий</a:t>
          </a:r>
          <a:r>
            <a:rPr lang="ru-RU" sz="2900" b="0" i="0" kern="1200" dirty="0">
              <a:latin typeface="Montserrat" panose="00000500000000000000" pitchFamily="2" charset="-52"/>
            </a:rPr>
            <a:t> партнер у рамках </a:t>
          </a:r>
          <a:r>
            <a:rPr lang="ru-RU" sz="2900" b="0" i="0" kern="1200" dirty="0" err="1">
              <a:latin typeface="Montserrat" panose="00000500000000000000" pitchFamily="2" charset="-52"/>
            </a:rPr>
            <a:t>програми</a:t>
          </a:r>
          <a:r>
            <a:rPr lang="ru-RU" sz="2900" b="0" i="0" kern="1200" dirty="0">
              <a:latin typeface="Montserrat" panose="00000500000000000000" pitchFamily="2" charset="-52"/>
            </a:rPr>
            <a:t> </a:t>
          </a:r>
          <a:r>
            <a:rPr lang="en-US" sz="2900" b="0" i="0" kern="1200" dirty="0">
              <a:latin typeface="Montserrat" panose="00000500000000000000" pitchFamily="2" charset="-52"/>
            </a:rPr>
            <a:t>BLOOM (Building Livelihoods and Opportunities for Optimized Markets), </a:t>
          </a:r>
          <a:r>
            <a:rPr lang="ru-RU" sz="2900" b="0" i="0" kern="1200" dirty="0" err="1">
              <a:latin typeface="Montserrat" panose="00000500000000000000" pitchFamily="2" charset="-52"/>
            </a:rPr>
            <a:t>що</a:t>
          </a:r>
          <a:r>
            <a:rPr lang="ru-RU" sz="2900" b="0" i="0" kern="1200" dirty="0">
              <a:latin typeface="Montserrat" panose="00000500000000000000" pitchFamily="2" charset="-52"/>
            </a:rPr>
            <a:t> </a:t>
          </a:r>
          <a:r>
            <a:rPr lang="ru-RU" sz="2900" b="0" i="0" kern="1200" dirty="0" err="1">
              <a:latin typeface="Montserrat" panose="00000500000000000000" pitchFamily="2" charset="-52"/>
            </a:rPr>
            <a:t>реалізується</a:t>
          </a:r>
          <a:r>
            <a:rPr lang="ru-RU" sz="2900" b="0" i="0" kern="1200" dirty="0">
              <a:latin typeface="Montserrat" panose="00000500000000000000" pitchFamily="2" charset="-52"/>
            </a:rPr>
            <a:t> </a:t>
          </a:r>
          <a:r>
            <a:rPr lang="ru-RU" sz="2900" b="0" i="0" kern="1200" dirty="0" err="1">
              <a:latin typeface="Montserrat" panose="00000500000000000000" pitchFamily="2" charset="-52"/>
            </a:rPr>
            <a:t>міжнародним</a:t>
          </a:r>
          <a:r>
            <a:rPr lang="ru-RU" sz="2900" b="0" i="0" kern="1200" dirty="0">
              <a:latin typeface="Montserrat" panose="00000500000000000000" pitchFamily="2" charset="-52"/>
            </a:rPr>
            <a:t> </a:t>
          </a:r>
          <a:r>
            <a:rPr lang="ru-RU" sz="2900" b="0" i="0" kern="1200" dirty="0" err="1">
              <a:latin typeface="Montserrat" panose="00000500000000000000" pitchFamily="2" charset="-52"/>
            </a:rPr>
            <a:t>консорціумом</a:t>
          </a:r>
          <a:r>
            <a:rPr lang="en-US" sz="2900" b="0" i="0" kern="1200" dirty="0">
              <a:latin typeface="Montserrat" panose="00000500000000000000" pitchFamily="2" charset="-52"/>
            </a:rPr>
            <a:t>.</a:t>
          </a:r>
          <a:endParaRPr lang="en-US" sz="2900" kern="1200" dirty="0">
            <a:latin typeface="Montserrat" panose="00000500000000000000" pitchFamily="2" charset="-52"/>
          </a:endParaRPr>
        </a:p>
      </dsp:txBody>
      <dsp:txXfrm>
        <a:off x="126307" y="255815"/>
        <a:ext cx="8409341" cy="2334789"/>
      </dsp:txXfrm>
    </dsp:sp>
    <dsp:sp modelId="{93F2A9FF-9A9C-4E39-97CD-38C5E49DD3F9}">
      <dsp:nvSpPr>
        <dsp:cNvPr id="0" name=""/>
        <dsp:cNvSpPr/>
      </dsp:nvSpPr>
      <dsp:spPr>
        <a:xfrm>
          <a:off x="0" y="4641766"/>
          <a:ext cx="866195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1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000" b="0" kern="1200" dirty="0">
            <a:latin typeface="Montserrat" panose="00000500000000000000" pitchFamily="2" charset="-52"/>
          </a:endParaRPr>
        </a:p>
      </dsp:txBody>
      <dsp:txXfrm>
        <a:off x="0" y="4641766"/>
        <a:ext cx="8661955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14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524C6824-0636-DE15-F81B-7B15179A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B06A39E3-8104-AE92-C568-48107931B3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>
            <a:extLst>
              <a:ext uri="{FF2B5EF4-FFF2-40B4-BE49-F238E27FC236}">
                <a16:creationId xmlns:a16="http://schemas.microsoft.com/office/drawing/2014/main" id="{8895CCE7-BCB1-B97A-7DDA-E57A693145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98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43B79C36-371A-5036-6D04-22EB7F27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2F07D1A0-1FD3-B2EA-339E-B44293607A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>
            <a:extLst>
              <a:ext uri="{FF2B5EF4-FFF2-40B4-BE49-F238E27FC236}">
                <a16:creationId xmlns:a16="http://schemas.microsoft.com/office/drawing/2014/main" id="{86630246-0549-3B9D-0EEB-34A9599671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74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70EEEFCD-A515-8238-AAFA-56C0F7AA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>
            <a:extLst>
              <a:ext uri="{FF2B5EF4-FFF2-40B4-BE49-F238E27FC236}">
                <a16:creationId xmlns:a16="http://schemas.microsoft.com/office/drawing/2014/main" id="{DCF23062-ED52-F7B0-54A1-D06B5CDC7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>
            <a:extLst>
              <a:ext uri="{FF2B5EF4-FFF2-40B4-BE49-F238E27FC236}">
                <a16:creationId xmlns:a16="http://schemas.microsoft.com/office/drawing/2014/main" id="{AD48CB95-EAC1-E81D-D384-B600E678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42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48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om.mercycorp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>
            <a:cxnSpLocks/>
          </p:cNvCxnSpPr>
          <p:nvPr/>
        </p:nvCxnSpPr>
        <p:spPr>
          <a:xfrm>
            <a:off x="2596794" y="6154104"/>
            <a:ext cx="13325377" cy="0"/>
          </a:xfrm>
          <a:prstGeom prst="straightConnector1">
            <a:avLst/>
          </a:prstGeom>
          <a:noFill/>
          <a:ln w="666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3"/>
          <p:cNvSpPr txBox="1"/>
          <p:nvPr/>
        </p:nvSpPr>
        <p:spPr>
          <a:xfrm>
            <a:off x="1642841" y="6752023"/>
            <a:ext cx="15233281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9975"/>
              </a:lnSpc>
            </a:pPr>
            <a:r>
              <a:rPr lang="en-US" sz="2800" b="1" dirty="0">
                <a:latin typeface="Montserrat" panose="020F0502020204030204" pitchFamily="2" charset="-52"/>
              </a:rPr>
              <a:t>BLOOM — Building Livelihoods and Opportunities for Optimized Markets</a:t>
            </a:r>
            <a:br>
              <a:rPr lang="en-US" sz="2800" b="1" dirty="0">
                <a:latin typeface="Montserrat" panose="020F0502020204030204" pitchFamily="2" charset="-52"/>
              </a:rPr>
            </a:br>
            <a:r>
              <a:rPr lang="ru-RU" sz="2800" b="1" spc="300" dirty="0">
                <a:latin typeface="Montserrat" panose="00000500000000000000" pitchFamily="2" charset="-52"/>
              </a:rPr>
              <a:t>Вересень 2025 – Березень 2026</a:t>
            </a:r>
            <a:endParaRPr lang="ru-UA" sz="2800" b="1" i="0" u="none" strike="noStrike" cap="none" spc="300" dirty="0">
              <a:solidFill>
                <a:srgbClr val="262626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 descr="Изображение выглядит как текст, логотип, Шрифт, Графика">
            <a:extLst>
              <a:ext uri="{FF2B5EF4-FFF2-40B4-BE49-F238E27FC236}">
                <a16:creationId xmlns:a16="http://schemas.microsoft.com/office/drawing/2014/main" id="{A5EA38B8-AB3F-5204-9441-BB15B04F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33556"/>
            <a:ext cx="12192000" cy="381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текст, логотип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CC4B472-5D37-4E77-BD57-E79E33550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394" y="7874764"/>
            <a:ext cx="1760681" cy="227006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символ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B52935-0D51-CA4F-F5B3-E68C9B31C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0701" y="0"/>
            <a:ext cx="2678066" cy="23098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5EB4D64-F767-1E63-4C39-D1E79EC06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14" y="8024593"/>
            <a:ext cx="2106980" cy="21202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тица, логотип, текст, Графика">
            <a:extLst>
              <a:ext uri="{FF2B5EF4-FFF2-40B4-BE49-F238E27FC236}">
                <a16:creationId xmlns:a16="http://schemas.microsoft.com/office/drawing/2014/main" id="{23436B5F-C0A0-C831-39E5-D9EE67EC1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2" y="141664"/>
            <a:ext cx="2770010" cy="27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4"/>
          <p:cNvCxnSpPr/>
          <p:nvPr/>
        </p:nvCxnSpPr>
        <p:spPr>
          <a:xfrm>
            <a:off x="8845934" y="633530"/>
            <a:ext cx="9746866" cy="14169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4"/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56" b="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oogle Shape;635;p43" descr="Изображение выглядит как снимок экрана, круг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68BACC-DED3-D9F8-327A-8C0DF84A7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текст, Человеческое лицо, одежда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6F36DF-56A6-FE01-8E77-7D1208C02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454" y="1380996"/>
            <a:ext cx="6398935" cy="79089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58F0BC-FFD4-9EB0-54BC-F251F7BCC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70" y="9113129"/>
            <a:ext cx="922884" cy="928688"/>
          </a:xfrm>
          <a:prstGeom prst="rect">
            <a:avLst/>
          </a:prstGeom>
        </p:spPr>
      </p:pic>
      <p:graphicFrame>
        <p:nvGraphicFramePr>
          <p:cNvPr id="98" name="Google Shape;93;p14">
            <a:extLst>
              <a:ext uri="{FF2B5EF4-FFF2-40B4-BE49-F238E27FC236}">
                <a16:creationId xmlns:a16="http://schemas.microsoft.com/office/drawing/2014/main" id="{26CC4255-5B9B-D2BF-F816-05BCCC455ADB}"/>
              </a:ext>
            </a:extLst>
          </p:cNvPr>
          <p:cNvGraphicFramePr/>
          <p:nvPr/>
        </p:nvGraphicFramePr>
        <p:xfrm>
          <a:off x="8845934" y="1533941"/>
          <a:ext cx="8661955" cy="775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0CB91C-5EA9-3E0C-4CBD-503126F4A00D}"/>
              </a:ext>
            </a:extLst>
          </p:cNvPr>
          <p:cNvSpPr txBox="1"/>
          <p:nvPr/>
        </p:nvSpPr>
        <p:spPr>
          <a:xfrm>
            <a:off x="8845934" y="4235558"/>
            <a:ext cx="86619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Montserrat" panose="00000500000000000000" pitchFamily="2" charset="-52"/>
              </a:rPr>
              <a:t>Програма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en-US" sz="2400" dirty="0">
                <a:latin typeface="Montserrat" panose="00000500000000000000" pitchFamily="2" charset="-52"/>
              </a:rPr>
              <a:t>BLOOM </a:t>
            </a:r>
            <a:r>
              <a:rPr lang="ru-RU" sz="2400" dirty="0">
                <a:latin typeface="Montserrat" panose="00000500000000000000" pitchFamily="2" charset="-52"/>
              </a:rPr>
              <a:t>створена, </a:t>
            </a:r>
            <a:r>
              <a:rPr lang="ru-RU" sz="2400" dirty="0" err="1">
                <a:latin typeface="Montserrat" panose="00000500000000000000" pitchFamily="2" charset="-52"/>
              </a:rPr>
              <a:t>щоб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допомогти</a:t>
            </a:r>
            <a:r>
              <a:rPr lang="ru-RU" sz="2400" dirty="0">
                <a:latin typeface="Montserrat" panose="00000500000000000000" pitchFamily="2" charset="-52"/>
              </a:rPr>
              <a:t> людям </a:t>
            </a:r>
            <a:r>
              <a:rPr lang="ru-RU" sz="2400" dirty="0" err="1">
                <a:latin typeface="Montserrat" panose="00000500000000000000" pitchFamily="2" charset="-52"/>
              </a:rPr>
              <a:t>відновити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або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започаткувати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власну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справу,а</a:t>
            </a:r>
            <a:r>
              <a:rPr lang="ru-RU" sz="2400" dirty="0">
                <a:latin typeface="Montserrat" panose="00000500000000000000" pitchFamily="2" charset="-52"/>
              </a:rPr>
              <a:t> також </a:t>
            </a:r>
            <a:r>
              <a:rPr lang="ru-RU" sz="2400" dirty="0" err="1">
                <a:latin typeface="Montserrat" panose="00000500000000000000" pitchFamily="2" charset="-52"/>
              </a:rPr>
              <a:t>посилити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економічну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стійкість</a:t>
            </a:r>
            <a:r>
              <a:rPr lang="ru-RU" sz="2400" dirty="0">
                <a:latin typeface="Montserrat" panose="00000500000000000000" pitchFamily="2" charset="-52"/>
              </a:rPr>
              <a:t> громад, </a:t>
            </a:r>
            <a:r>
              <a:rPr lang="ru-RU" sz="2400" dirty="0" err="1">
                <a:latin typeface="Montserrat" panose="00000500000000000000" pitchFamily="2" charset="-52"/>
              </a:rPr>
              <a:t>які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постраждали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від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війни</a:t>
            </a:r>
            <a:r>
              <a:rPr lang="ru-RU" sz="2400" dirty="0">
                <a:latin typeface="Montserrat" panose="00000500000000000000" pitchFamily="2" charset="-52"/>
              </a:rPr>
              <a:t>.</a:t>
            </a:r>
            <a:r>
              <a:rPr lang="en-US" sz="2400" dirty="0">
                <a:latin typeface="Montserrat" panose="00000500000000000000" pitchFamily="2" charset="-52"/>
              </a:rPr>
              <a:t> </a:t>
            </a:r>
            <a:r>
              <a:rPr lang="ru-RU" sz="2400" dirty="0">
                <a:latin typeface="Montserrat" panose="00000500000000000000" pitchFamily="2" charset="-52"/>
              </a:rPr>
              <a:t>Наша </a:t>
            </a:r>
            <a:r>
              <a:rPr lang="ru-RU" sz="2400" dirty="0" err="1">
                <a:latin typeface="Montserrat" panose="00000500000000000000" pitchFamily="2" charset="-52"/>
              </a:rPr>
              <a:t>організація</a:t>
            </a:r>
            <a:r>
              <a:rPr lang="ru-RU" sz="2400" dirty="0">
                <a:latin typeface="Montserrat" panose="00000500000000000000" pitchFamily="2" charset="-52"/>
              </a:rPr>
              <a:t> —</a:t>
            </a:r>
            <a:r>
              <a:rPr lang="en-US" sz="2400" dirty="0">
                <a:latin typeface="Montserrat" panose="00000500000000000000" pitchFamily="2" charset="-52"/>
              </a:rPr>
              <a:t> </a:t>
            </a:r>
            <a:r>
              <a:rPr lang="ru-RU" sz="2400" dirty="0">
                <a:latin typeface="Montserrat" panose="00000500000000000000" pitchFamily="2" charset="-52"/>
              </a:rPr>
              <a:t> ГО «</a:t>
            </a:r>
            <a:r>
              <a:rPr lang="ru-RU" sz="2400" dirty="0" err="1">
                <a:latin typeface="Montserrat" panose="00000500000000000000" pitchFamily="2" charset="-52"/>
              </a:rPr>
              <a:t>Десяте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квітня</a:t>
            </a:r>
            <a:r>
              <a:rPr lang="ru-RU" sz="2400" dirty="0">
                <a:latin typeface="Montserrat" panose="00000500000000000000" pitchFamily="2" charset="-52"/>
              </a:rPr>
              <a:t>» — </a:t>
            </a:r>
            <a:r>
              <a:rPr lang="ru-RU" sz="2400" dirty="0" err="1">
                <a:latin typeface="Montserrat" panose="00000500000000000000" pitchFamily="2" charset="-52"/>
              </a:rPr>
              <a:t>реалізує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цю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програму</a:t>
            </a:r>
            <a:r>
              <a:rPr lang="ru-RU" sz="2400" dirty="0">
                <a:latin typeface="Montserrat" panose="00000500000000000000" pitchFamily="2" charset="-52"/>
              </a:rPr>
              <a:t> у </a:t>
            </a:r>
            <a:r>
              <a:rPr lang="ru-RU" sz="2400" dirty="0" err="1">
                <a:latin typeface="Montserrat" panose="00000500000000000000" pitchFamily="2" charset="-52"/>
              </a:rPr>
              <a:t>чотирьох</a:t>
            </a:r>
            <a:r>
              <a:rPr lang="ru-RU" sz="2400" dirty="0">
                <a:latin typeface="Montserrat" panose="00000500000000000000" pitchFamily="2" charset="-52"/>
              </a:rPr>
              <a:t> областях </a:t>
            </a:r>
            <a:r>
              <a:rPr lang="ru-RU" sz="2400" dirty="0" err="1">
                <a:latin typeface="Montserrat" panose="00000500000000000000" pitchFamily="2" charset="-52"/>
              </a:rPr>
              <a:t>України:Одеській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Миколаївській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Херсонській</a:t>
            </a:r>
            <a:r>
              <a:rPr lang="ru-RU" sz="2400" dirty="0">
                <a:latin typeface="Montserrat" panose="00000500000000000000" pitchFamily="2" charset="-52"/>
              </a:rPr>
              <a:t> та </a:t>
            </a:r>
            <a:r>
              <a:rPr lang="ru-RU" sz="2400" dirty="0" err="1">
                <a:latin typeface="Montserrat" panose="00000500000000000000" pitchFamily="2" charset="-52"/>
              </a:rPr>
              <a:t>Харківській</a:t>
            </a:r>
            <a:r>
              <a:rPr lang="ru-RU" sz="2400" dirty="0">
                <a:latin typeface="Montserrat" panose="00000500000000000000" pitchFamily="2" charset="-52"/>
              </a:rPr>
              <a:t>.</a:t>
            </a: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Ми </a:t>
            </a:r>
            <a:r>
              <a:rPr lang="ru-RU" sz="2400" dirty="0" err="1">
                <a:latin typeface="Montserrat" panose="00000500000000000000" pitchFamily="2" charset="-52"/>
              </a:rPr>
              <a:t>відповідаємо</a:t>
            </a:r>
            <a:r>
              <a:rPr lang="ru-RU" sz="2400" dirty="0">
                <a:latin typeface="Montserrat" panose="00000500000000000000" pitchFamily="2" charset="-52"/>
              </a:rPr>
              <a:t> за </a:t>
            </a:r>
            <a:r>
              <a:rPr lang="ru-RU" sz="2400" dirty="0" err="1">
                <a:latin typeface="Montserrat" panose="00000500000000000000" pitchFamily="2" charset="-52"/>
              </a:rPr>
              <a:t>напрям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який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називається«Індивідуальна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грошова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допомога</a:t>
            </a:r>
            <a:r>
              <a:rPr lang="ru-RU" sz="2400" dirty="0">
                <a:latin typeface="Montserrat" panose="00000500000000000000" pitchFamily="2" charset="-52"/>
              </a:rPr>
              <a:t> для </a:t>
            </a:r>
            <a:r>
              <a:rPr lang="ru-RU" sz="2400" dirty="0" err="1">
                <a:latin typeface="Montserrat" panose="00000500000000000000" pitchFamily="2" charset="-52"/>
              </a:rPr>
              <a:t>підтримки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ініціатив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мікробізнесу</a:t>
            </a:r>
            <a:r>
              <a:rPr lang="ru-RU" sz="2400" dirty="0">
                <a:latin typeface="Montserrat" panose="00000500000000000000" pitchFamily="2" charset="-52"/>
              </a:rPr>
              <a:t>». </a:t>
            </a:r>
            <a:r>
              <a:rPr lang="ru-RU" sz="2400" dirty="0" err="1">
                <a:latin typeface="Montserrat" panose="00000500000000000000" pitchFamily="2" charset="-52"/>
              </a:rPr>
              <a:t>Це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означає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що</a:t>
            </a:r>
            <a:r>
              <a:rPr lang="ru-RU" sz="2400" dirty="0">
                <a:latin typeface="Montserrat" panose="00000500000000000000" pitchFamily="2" charset="-52"/>
              </a:rPr>
              <a:t> ми </a:t>
            </a:r>
            <a:r>
              <a:rPr lang="ru-RU" sz="2400" dirty="0" err="1">
                <a:latin typeface="Montserrat" panose="00000500000000000000" pitchFamily="2" charset="-52"/>
              </a:rPr>
              <a:t>допомагаємо</a:t>
            </a:r>
            <a:r>
              <a:rPr lang="ru-RU" sz="2400" dirty="0">
                <a:latin typeface="Montserrat" panose="00000500000000000000" pitchFamily="2" charset="-52"/>
              </a:rPr>
              <a:t> людям, </a:t>
            </a:r>
            <a:r>
              <a:rPr lang="ru-RU" sz="2400" dirty="0" err="1">
                <a:latin typeface="Montserrat" panose="00000500000000000000" pitchFamily="2" charset="-52"/>
              </a:rPr>
              <a:t>які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хочуть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розвивати</a:t>
            </a:r>
            <a:r>
              <a:rPr lang="ru-RU" sz="2400" dirty="0">
                <a:latin typeface="Montserrat" panose="00000500000000000000" pitchFamily="2" charset="-52"/>
              </a:rPr>
              <a:t> свою </a:t>
            </a:r>
            <a:r>
              <a:rPr lang="ru-RU" sz="2400" dirty="0" err="1">
                <a:latin typeface="Montserrat" panose="00000500000000000000" pitchFamily="2" charset="-52"/>
              </a:rPr>
              <a:t>власну</a:t>
            </a:r>
            <a:r>
              <a:rPr lang="ru-RU" sz="2400" dirty="0">
                <a:latin typeface="Montserrat" panose="00000500000000000000" pitchFamily="2" charset="-52"/>
              </a:rPr>
              <a:t> справу, </a:t>
            </a:r>
            <a:r>
              <a:rPr lang="ru-RU" sz="2400" dirty="0" err="1">
                <a:latin typeface="Montserrat" panose="00000500000000000000" pitchFamily="2" charset="-52"/>
              </a:rPr>
              <a:t>але</a:t>
            </a:r>
            <a:r>
              <a:rPr lang="ru-RU" sz="2400" dirty="0">
                <a:latin typeface="Montserrat" panose="00000500000000000000" pitchFamily="2" charset="-52"/>
              </a:rPr>
              <a:t> зараз не </a:t>
            </a:r>
            <a:r>
              <a:rPr lang="ru-RU" sz="2400" dirty="0" err="1">
                <a:latin typeface="Montserrat" panose="00000500000000000000" pitchFamily="2" charset="-52"/>
              </a:rPr>
              <a:t>мають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достатньо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ресурсів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щоб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почати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або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відновитися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після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втрат</a:t>
            </a:r>
            <a:r>
              <a:rPr lang="ru-RU" sz="2400" dirty="0">
                <a:latin typeface="Montserrat" panose="00000500000000000000" pitchFamily="2" charset="-52"/>
              </a:rPr>
              <a:t>.</a:t>
            </a:r>
            <a:endParaRPr lang="ru-UA" sz="2400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9693836" y="1104901"/>
            <a:ext cx="7966089" cy="818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Ми — </a:t>
            </a:r>
            <a:r>
              <a:rPr lang="ru-RU" sz="2800" dirty="0" err="1">
                <a:latin typeface="Montserrat" panose="00000500000000000000" pitchFamily="2" charset="-52"/>
              </a:rPr>
              <a:t>польовий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виконавчий</a:t>
            </a:r>
            <a:r>
              <a:rPr lang="ru-RU" sz="2800" dirty="0">
                <a:latin typeface="Montserrat" panose="00000500000000000000" pitchFamily="2" charset="-52"/>
              </a:rPr>
              <a:t> партнер, </a:t>
            </a:r>
            <a:r>
              <a:rPr lang="ru-RU" sz="2800" dirty="0" err="1">
                <a:latin typeface="Montserrat" panose="00000500000000000000" pitchFamily="2" charset="-52"/>
              </a:rPr>
              <a:t>який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безпосередньо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працює</a:t>
            </a:r>
            <a:r>
              <a:rPr lang="ru-RU" sz="2800" dirty="0">
                <a:latin typeface="Montserrat" panose="00000500000000000000" pitchFamily="2" charset="-52"/>
              </a:rPr>
              <a:t> з громадами, </a:t>
            </a:r>
            <a:r>
              <a:rPr lang="ru-RU" sz="2800" dirty="0" err="1">
                <a:latin typeface="Montserrat" panose="00000500000000000000" pitchFamily="2" charset="-52"/>
              </a:rPr>
              <a:t>місцевими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підприємцями</a:t>
            </a:r>
            <a:r>
              <a:rPr lang="ru-RU" sz="2800" dirty="0">
                <a:latin typeface="Montserrat" panose="00000500000000000000" pitchFamily="2" charset="-52"/>
              </a:rPr>
              <a:t> та </a:t>
            </a:r>
            <a:r>
              <a:rPr lang="ru-RU" sz="2800" dirty="0" err="1">
                <a:latin typeface="Montserrat" panose="00000500000000000000" pitchFamily="2" charset="-52"/>
              </a:rPr>
              <a:t>агроініціативами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r>
              <a:rPr lang="ru-RU" sz="2800" dirty="0" err="1">
                <a:latin typeface="Montserrat" panose="00000500000000000000" pitchFamily="2" charset="-52"/>
              </a:rPr>
              <a:t>Забезпечуємо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впровадження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грантової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програми</a:t>
            </a:r>
            <a:r>
              <a:rPr lang="ru-RU" sz="2800" dirty="0">
                <a:latin typeface="Montserrat" panose="00000500000000000000" pitchFamily="2" charset="-52"/>
              </a:rPr>
              <a:t> на </a:t>
            </a:r>
            <a:r>
              <a:rPr lang="ru-RU" sz="2800" dirty="0" err="1">
                <a:latin typeface="Montserrat" panose="00000500000000000000" pitchFamily="2" charset="-52"/>
              </a:rPr>
              <a:t>місцях</a:t>
            </a:r>
            <a:r>
              <a:rPr lang="ru-RU" sz="2800" dirty="0">
                <a:latin typeface="Montserrat" panose="00000500000000000000" pitchFamily="2" charset="-52"/>
              </a:rPr>
              <a:t> — </a:t>
            </a:r>
            <a:r>
              <a:rPr lang="ru-RU" sz="2800" dirty="0" err="1">
                <a:latin typeface="Montserrat" panose="00000500000000000000" pitchFamily="2" charset="-52"/>
              </a:rPr>
              <a:t>від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інформаційних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зустрічей</a:t>
            </a:r>
            <a:r>
              <a:rPr lang="ru-RU" sz="2800" dirty="0">
                <a:latin typeface="Montserrat" panose="00000500000000000000" pitchFamily="2" charset="-52"/>
              </a:rPr>
              <a:t> до </a:t>
            </a:r>
            <a:r>
              <a:rPr lang="ru-RU" sz="2800" dirty="0" err="1">
                <a:latin typeface="Montserrat" panose="00000500000000000000" pitchFamily="2" charset="-52"/>
              </a:rPr>
              <a:t>моніторингу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отримувачів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r>
              <a:rPr lang="ru-RU" sz="2800" dirty="0" err="1">
                <a:latin typeface="Montserrat" panose="00000500000000000000" pitchFamily="2" charset="-52"/>
              </a:rPr>
              <a:t>Надаємо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супровід</a:t>
            </a:r>
            <a:r>
              <a:rPr lang="ru-RU" sz="2800" dirty="0">
                <a:latin typeface="Montserrat" panose="00000500000000000000" pitchFamily="2" charset="-52"/>
              </a:rPr>
              <a:t> та </a:t>
            </a:r>
            <a:r>
              <a:rPr lang="ru-RU" sz="2800" dirty="0" err="1">
                <a:latin typeface="Montserrat" panose="00000500000000000000" pitchFamily="2" charset="-52"/>
              </a:rPr>
              <a:t>менторську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підтримку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учасникам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під</a:t>
            </a:r>
            <a:r>
              <a:rPr lang="ru-RU" sz="2800" dirty="0">
                <a:latin typeface="Montserrat" panose="00000500000000000000" pitchFamily="2" charset="-52"/>
              </a:rPr>
              <a:t> час </a:t>
            </a:r>
            <a:r>
              <a:rPr lang="ru-RU" sz="2800" dirty="0" err="1">
                <a:latin typeface="Montserrat" panose="00000500000000000000" pitchFamily="2" charset="-52"/>
              </a:rPr>
              <a:t>реалізації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грантів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 err="1">
                <a:latin typeface="Montserrat" panose="00000500000000000000" pitchFamily="2" charset="-52"/>
              </a:rPr>
              <a:t>Програма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en-US" sz="2800" dirty="0">
                <a:latin typeface="Montserrat" panose="00000500000000000000" pitchFamily="2" charset="-52"/>
              </a:rPr>
              <a:t>BLOOM </a:t>
            </a:r>
            <a:r>
              <a:rPr lang="ru-RU" sz="2800" dirty="0" err="1">
                <a:latin typeface="Montserrat" panose="00000500000000000000" pitchFamily="2" charset="-52"/>
              </a:rPr>
              <a:t>реалізується</a:t>
            </a:r>
            <a:r>
              <a:rPr lang="en-US" sz="2800" dirty="0">
                <a:latin typeface="Montserrat" panose="00000500000000000000" pitchFamily="2" charset="-52"/>
              </a:rPr>
              <a:t> </a:t>
            </a:r>
            <a:r>
              <a:rPr lang="ru-RU" sz="2800" dirty="0">
                <a:latin typeface="Montserrat" panose="00000500000000000000" pitchFamily="2" charset="-52"/>
              </a:rPr>
              <a:t>ГО «</a:t>
            </a:r>
            <a:r>
              <a:rPr lang="ru-RU" sz="2800" dirty="0" err="1">
                <a:latin typeface="Montserrat" panose="00000500000000000000" pitchFamily="2" charset="-52"/>
              </a:rPr>
              <a:t>Десяте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квітня</a:t>
            </a:r>
            <a:r>
              <a:rPr lang="ru-RU" sz="2800" dirty="0">
                <a:latin typeface="Montserrat" panose="00000500000000000000" pitchFamily="2" charset="-52"/>
              </a:rPr>
              <a:t>» у </a:t>
            </a:r>
            <a:r>
              <a:rPr lang="ru-RU" sz="2800" dirty="0" err="1">
                <a:latin typeface="Montserrat" panose="00000500000000000000" pitchFamily="2" charset="-52"/>
              </a:rPr>
              <a:t>чотирьох</a:t>
            </a:r>
            <a:r>
              <a:rPr lang="ru-RU" sz="2800" dirty="0">
                <a:latin typeface="Montserrat" panose="00000500000000000000" pitchFamily="2" charset="-52"/>
              </a:rPr>
              <a:t> областях — </a:t>
            </a:r>
            <a:r>
              <a:rPr lang="ru-RU" sz="2800" dirty="0" err="1">
                <a:latin typeface="Montserrat" panose="00000500000000000000" pitchFamily="2" charset="-52"/>
              </a:rPr>
              <a:t>Одеській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Миколаївській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Херсонській</a:t>
            </a:r>
            <a:r>
              <a:rPr lang="ru-RU" sz="2800" dirty="0">
                <a:latin typeface="Montserrat" panose="00000500000000000000" pitchFamily="2" charset="-52"/>
              </a:rPr>
              <a:t> та </a:t>
            </a:r>
            <a:r>
              <a:rPr lang="ru-RU" sz="2800" dirty="0" err="1">
                <a:latin typeface="Montserrat" panose="00000500000000000000" pitchFamily="2" charset="-52"/>
              </a:rPr>
              <a:t>Харківській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 err="1">
                <a:latin typeface="Montserrat" panose="00000500000000000000" pitchFamily="2" charset="-52"/>
              </a:rPr>
              <a:t>Основна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увага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приділяється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розвитку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міських</a:t>
            </a:r>
            <a:r>
              <a:rPr lang="ru-RU" sz="2800" dirty="0">
                <a:latin typeface="Montserrat" panose="00000500000000000000" pitchFamily="2" charset="-52"/>
              </a:rPr>
              <a:t> (</a:t>
            </a:r>
            <a:r>
              <a:rPr lang="en-US" sz="2800" dirty="0">
                <a:latin typeface="Montserrat" panose="00000500000000000000" pitchFamily="2" charset="-52"/>
              </a:rPr>
              <a:t>non-</a:t>
            </a:r>
            <a:r>
              <a:rPr lang="en-US" sz="2800" dirty="0" err="1">
                <a:latin typeface="Montserrat" panose="00000500000000000000" pitchFamily="2" charset="-52"/>
              </a:rPr>
              <a:t>agri</a:t>
            </a:r>
            <a:r>
              <a:rPr lang="en-US" sz="2800" dirty="0">
                <a:latin typeface="Montserrat" panose="00000500000000000000" pitchFamily="2" charset="-52"/>
              </a:rPr>
              <a:t>) </a:t>
            </a:r>
            <a:r>
              <a:rPr lang="ru-RU" sz="2800" dirty="0" err="1">
                <a:latin typeface="Montserrat" panose="00000500000000000000" pitchFamily="2" charset="-52"/>
              </a:rPr>
              <a:t>ініціатив</a:t>
            </a:r>
            <a:r>
              <a:rPr lang="ru-RU" sz="2800" dirty="0">
                <a:latin typeface="Montserrat" panose="00000500000000000000" pitchFamily="2" charset="-52"/>
              </a:rPr>
              <a:t> у </a:t>
            </a:r>
            <a:r>
              <a:rPr lang="ru-RU" sz="2800" dirty="0" err="1">
                <a:latin typeface="Montserrat" panose="00000500000000000000" pitchFamily="2" charset="-52"/>
              </a:rPr>
              <a:t>трьох</a:t>
            </a:r>
            <a:r>
              <a:rPr lang="ru-RU" sz="2800" dirty="0">
                <a:latin typeface="Montserrat" panose="00000500000000000000" pitchFamily="2" charset="-52"/>
              </a:rPr>
              <a:t> областях, а також </a:t>
            </a:r>
            <a:r>
              <a:rPr lang="ru-RU" sz="2800" dirty="0" err="1">
                <a:latin typeface="Montserrat" panose="00000500000000000000" pitchFamily="2" charset="-52"/>
              </a:rPr>
              <a:t>аграрним</a:t>
            </a:r>
            <a:r>
              <a:rPr lang="ru-RU" sz="2800" dirty="0">
                <a:latin typeface="Montserrat" panose="00000500000000000000" pitchFamily="2" charset="-52"/>
              </a:rPr>
              <a:t> (</a:t>
            </a:r>
            <a:r>
              <a:rPr lang="en-US" sz="2800" dirty="0" err="1">
                <a:latin typeface="Montserrat" panose="00000500000000000000" pitchFamily="2" charset="-52"/>
              </a:rPr>
              <a:t>agri</a:t>
            </a:r>
            <a:r>
              <a:rPr lang="en-US" sz="2800" dirty="0">
                <a:latin typeface="Montserrat" panose="00000500000000000000" pitchFamily="2" charset="-52"/>
              </a:rPr>
              <a:t>) </a:t>
            </a:r>
            <a:r>
              <a:rPr lang="ru-RU" sz="2800" dirty="0" err="1">
                <a:latin typeface="Montserrat" panose="00000500000000000000" pitchFamily="2" charset="-52"/>
              </a:rPr>
              <a:t>напрямам</a:t>
            </a:r>
            <a:r>
              <a:rPr lang="ru-RU" sz="2800" dirty="0">
                <a:latin typeface="Montserrat" panose="00000500000000000000" pitchFamily="2" charset="-52"/>
              </a:rPr>
              <a:t> у </a:t>
            </a:r>
            <a:r>
              <a:rPr lang="ru-RU" sz="2800" dirty="0" err="1">
                <a:latin typeface="Montserrat" panose="00000500000000000000" pitchFamily="2" charset="-52"/>
              </a:rPr>
              <a:t>Харківській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800" b="1" i="0" u="none" strike="noStrike" cap="none" dirty="0">
              <a:solidFill>
                <a:srgbClr val="2254C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6"/>
          <p:cNvCxnSpPr/>
          <p:nvPr/>
        </p:nvCxnSpPr>
        <p:spPr>
          <a:xfrm>
            <a:off x="8845934" y="633530"/>
            <a:ext cx="9746866" cy="14169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6"/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56" b="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635;p43">
            <a:extLst>
              <a:ext uri="{FF2B5EF4-FFF2-40B4-BE49-F238E27FC236}">
                <a16:creationId xmlns:a16="http://schemas.microsoft.com/office/drawing/2014/main" id="{D6548052-6A78-AEA1-ECFD-E60C768A9E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карта, текст, атлас">
            <a:extLst>
              <a:ext uri="{FF2B5EF4-FFF2-40B4-BE49-F238E27FC236}">
                <a16:creationId xmlns:a16="http://schemas.microsoft.com/office/drawing/2014/main" id="{6E77EA00-189B-34C9-B672-FBFAE1EA6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6" y="2420680"/>
            <a:ext cx="8884343" cy="629018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0B8E10B-EE3F-1C5E-D954-45382C1B3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115" y="6094186"/>
            <a:ext cx="376816" cy="37918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52C897-0E3F-E04E-848B-A81FF2FA3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658" y="7250817"/>
            <a:ext cx="376816" cy="37918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8ACF979-C430-C061-2159-836806D3C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6473372"/>
            <a:ext cx="376816" cy="37918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0084B0-C1C6-451D-CD27-F445A99D1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458" y="4591958"/>
            <a:ext cx="376816" cy="37918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логотип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6B7272-285A-E543-C452-31F7E3A04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70" y="9113129"/>
            <a:ext cx="922884" cy="928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1111634" y="1581887"/>
            <a:ext cx="1687156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7200" dirty="0">
                <a:solidFill>
                  <a:srgbClr val="2254C5"/>
                </a:solidFill>
                <a:latin typeface="Montserrat" panose="00000500000000000000" pitchFamily="2" charset="-52"/>
              </a:rPr>
              <a:t>Для кого </a:t>
            </a:r>
            <a:r>
              <a:rPr lang="ru-RU" sz="7200" dirty="0" err="1">
                <a:solidFill>
                  <a:srgbClr val="2254C5"/>
                </a:solidFill>
                <a:latin typeface="Montserrat" panose="00000500000000000000" pitchFamily="2" charset="-52"/>
              </a:rPr>
              <a:t>призначена</a:t>
            </a:r>
            <a:r>
              <a:rPr lang="en-US" sz="7200" dirty="0">
                <a:solidFill>
                  <a:srgbClr val="2254C5"/>
                </a:solidFill>
                <a:latin typeface="Montserrat" panose="00000500000000000000" pitchFamily="2" charset="-52"/>
              </a:rPr>
              <a:t> </a:t>
            </a:r>
            <a:r>
              <a:rPr lang="ru-RU" sz="7200" dirty="0" err="1">
                <a:solidFill>
                  <a:srgbClr val="2254C5"/>
                </a:solidFill>
                <a:latin typeface="Montserrat" panose="00000500000000000000" pitchFamily="2" charset="-52"/>
              </a:rPr>
              <a:t>програма</a:t>
            </a:r>
            <a:r>
              <a:rPr lang="ru-RU" sz="7200" dirty="0">
                <a:solidFill>
                  <a:srgbClr val="2254C5"/>
                </a:solidFill>
                <a:latin typeface="Montserrat" panose="00000500000000000000" pitchFamily="2" charset="-52"/>
              </a:rPr>
              <a:t>:</a:t>
            </a:r>
            <a:endParaRPr lang="uk-UA" sz="7200" b="1" i="0" u="none" strike="noStrike" cap="none" dirty="0">
              <a:solidFill>
                <a:srgbClr val="2254C5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6"/>
          <p:cNvCxnSpPr/>
          <p:nvPr/>
        </p:nvCxnSpPr>
        <p:spPr>
          <a:xfrm>
            <a:off x="8845934" y="633530"/>
            <a:ext cx="9746866" cy="14169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6"/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56" b="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25;p16">
            <a:extLst>
              <a:ext uri="{FF2B5EF4-FFF2-40B4-BE49-F238E27FC236}">
                <a16:creationId xmlns:a16="http://schemas.microsoft.com/office/drawing/2014/main" id="{758DDB18-CF35-CAFC-3616-29FA63544A35}"/>
              </a:ext>
            </a:extLst>
          </p:cNvPr>
          <p:cNvSpPr txBox="1"/>
          <p:nvPr/>
        </p:nvSpPr>
        <p:spPr>
          <a:xfrm>
            <a:off x="6462744" y="8477486"/>
            <a:ext cx="5466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Ветерани та члени їхніх сіме</a:t>
            </a:r>
            <a:r>
              <a:rPr lang="uk-UA" sz="3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й, люди з інвалідністю</a:t>
            </a:r>
            <a:endParaRPr lang="uk-UA" sz="32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635;p43">
            <a:extLst>
              <a:ext uri="{FF2B5EF4-FFF2-40B4-BE49-F238E27FC236}">
                <a16:creationId xmlns:a16="http://schemas.microsoft.com/office/drawing/2014/main" id="{D6548052-6A78-AEA1-ECFD-E60C768A9E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0BF862-B55D-DC30-0BF4-F7F3F20F9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45" y="3856908"/>
            <a:ext cx="5569442" cy="6253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59F2A8-B2C4-C7C1-8404-2E0A3AA422E7}"/>
              </a:ext>
            </a:extLst>
          </p:cNvPr>
          <p:cNvSpPr txBox="1"/>
          <p:nvPr/>
        </p:nvSpPr>
        <p:spPr>
          <a:xfrm>
            <a:off x="374157" y="8202893"/>
            <a:ext cx="518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ВПО та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сім’ї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повернулися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M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ісцеві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мешканці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які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втратили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роботу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або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бізнес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через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війну</a:t>
            </a:r>
            <a:endParaRPr lang="ru-UA" sz="2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22" name="Рисунок 21" descr="Изображение выглядит как человек, одежда, Человеческое лицо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1A60F1-456F-7940-5EE4-7BBD7405E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654" y="3842739"/>
            <a:ext cx="5932946" cy="62538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ACC1AC-28D4-AAD6-0366-B606F6B09766}"/>
              </a:ext>
            </a:extLst>
          </p:cNvPr>
          <p:cNvSpPr txBox="1"/>
          <p:nvPr/>
        </p:nvSpPr>
        <p:spPr>
          <a:xfrm>
            <a:off x="6329758" y="8194349"/>
            <a:ext cx="4887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Ветерани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та члени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сімей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ветеранів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Сім’ї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членами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обмеженими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можливостями</a:t>
            </a:r>
            <a:endParaRPr lang="ru-UA" sz="2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033" name="Picture 9" descr="БФ Let's Help | Програма 60 Плюс">
            <a:extLst>
              <a:ext uri="{FF2B5EF4-FFF2-40B4-BE49-F238E27FC236}">
                <a16:creationId xmlns:a16="http://schemas.microsoft.com/office/drawing/2014/main" id="{49E4300C-50B4-FC6E-9644-C6C0FD10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710" y="3842739"/>
            <a:ext cx="6216426" cy="62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AE426E-640D-E164-64A9-4A938FA7473E}"/>
              </a:ext>
            </a:extLst>
          </p:cNvPr>
          <p:cNvSpPr txBox="1"/>
          <p:nvPr/>
        </p:nvSpPr>
        <p:spPr>
          <a:xfrm>
            <a:off x="12366171" y="8202893"/>
            <a:ext cx="525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Людей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передпенсійного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віку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b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Сім’ї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низьким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втраченим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доходом</a:t>
            </a:r>
            <a:endParaRPr lang="ru-UA" sz="2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F410FE28-C8BA-4024-1EAA-CD2478A4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>
            <a:extLst>
              <a:ext uri="{FF2B5EF4-FFF2-40B4-BE49-F238E27FC236}">
                <a16:creationId xmlns:a16="http://schemas.microsoft.com/office/drawing/2014/main" id="{5245D3D0-541E-F65C-3E40-B4175014AF2C}"/>
              </a:ext>
            </a:extLst>
          </p:cNvPr>
          <p:cNvSpPr txBox="1"/>
          <p:nvPr/>
        </p:nvSpPr>
        <p:spPr>
          <a:xfrm>
            <a:off x="864972" y="1489553"/>
            <a:ext cx="1687156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200" dirty="0" err="1">
                <a:solidFill>
                  <a:srgbClr val="2254C5"/>
                </a:solidFill>
                <a:latin typeface="Montserrat" panose="00000500000000000000" pitchFamily="2" charset="-52"/>
              </a:rPr>
              <a:t>Що</a:t>
            </a:r>
            <a:r>
              <a:rPr lang="ru-RU" sz="7200" dirty="0">
                <a:solidFill>
                  <a:srgbClr val="2254C5"/>
                </a:solidFill>
                <a:latin typeface="Montserrat" panose="00000500000000000000" pitchFamily="2" charset="-52"/>
              </a:rPr>
              <a:t> </a:t>
            </a:r>
            <a:r>
              <a:rPr lang="ru-RU" sz="7200" dirty="0" err="1">
                <a:solidFill>
                  <a:srgbClr val="2254C5"/>
                </a:solidFill>
                <a:latin typeface="Montserrat" panose="00000500000000000000" pitchFamily="2" charset="-52"/>
              </a:rPr>
              <a:t>саме</a:t>
            </a:r>
            <a:r>
              <a:rPr lang="ru-RU" sz="7200" dirty="0">
                <a:solidFill>
                  <a:srgbClr val="2254C5"/>
                </a:solidFill>
                <a:latin typeface="Montserrat" panose="00000500000000000000" pitchFamily="2" charset="-52"/>
              </a:rPr>
              <a:t> </a:t>
            </a:r>
            <a:r>
              <a:rPr lang="ru-RU" sz="7200" dirty="0" err="1">
                <a:solidFill>
                  <a:srgbClr val="2254C5"/>
                </a:solidFill>
                <a:latin typeface="Montserrat" panose="00000500000000000000" pitchFamily="2" charset="-52"/>
              </a:rPr>
              <a:t>пропонує</a:t>
            </a:r>
            <a:r>
              <a:rPr lang="ru-RU" sz="7200" dirty="0">
                <a:solidFill>
                  <a:srgbClr val="2254C5"/>
                </a:solidFill>
                <a:latin typeface="Montserrat" panose="00000500000000000000" pitchFamily="2" charset="-52"/>
              </a:rPr>
              <a:t> </a:t>
            </a:r>
            <a:r>
              <a:rPr lang="ru-RU" sz="7200" dirty="0" err="1">
                <a:solidFill>
                  <a:srgbClr val="2254C5"/>
                </a:solidFill>
                <a:latin typeface="Montserrat" panose="00000500000000000000" pitchFamily="2" charset="-52"/>
              </a:rPr>
              <a:t>програма</a:t>
            </a:r>
            <a:r>
              <a:rPr lang="en-US" sz="7200" dirty="0">
                <a:solidFill>
                  <a:srgbClr val="2254C5"/>
                </a:solidFill>
                <a:latin typeface="Montserrat" panose="00000500000000000000" pitchFamily="2" charset="-52"/>
              </a:rPr>
              <a:t> </a:t>
            </a:r>
            <a:r>
              <a:rPr lang="uk-UA" sz="7200" dirty="0">
                <a:solidFill>
                  <a:srgbClr val="2254C5"/>
                </a:solidFill>
                <a:latin typeface="Montserrat" panose="00000500000000000000" pitchFamily="2" charset="-52"/>
              </a:rPr>
              <a:t>та які види діяльності підтримуються</a:t>
            </a:r>
            <a:r>
              <a:rPr lang="en-US" sz="7200" dirty="0">
                <a:solidFill>
                  <a:srgbClr val="2254C5"/>
                </a:solidFill>
                <a:latin typeface="Montserrat" panose="00000500000000000000" pitchFamily="2" charset="-52"/>
              </a:rPr>
              <a:t>:</a:t>
            </a:r>
            <a:endParaRPr lang="uk-UA" sz="7200" b="1" i="0" u="none" strike="noStrike" cap="none" dirty="0">
              <a:solidFill>
                <a:srgbClr val="2254C5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6">
            <a:extLst>
              <a:ext uri="{FF2B5EF4-FFF2-40B4-BE49-F238E27FC236}">
                <a16:creationId xmlns:a16="http://schemas.microsoft.com/office/drawing/2014/main" id="{28A597A9-DAD7-FAF0-B7C2-42C731113418}"/>
              </a:ext>
            </a:extLst>
          </p:cNvPr>
          <p:cNvCxnSpPr/>
          <p:nvPr/>
        </p:nvCxnSpPr>
        <p:spPr>
          <a:xfrm>
            <a:off x="8845934" y="633530"/>
            <a:ext cx="9746866" cy="14169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6">
            <a:extLst>
              <a:ext uri="{FF2B5EF4-FFF2-40B4-BE49-F238E27FC236}">
                <a16:creationId xmlns:a16="http://schemas.microsoft.com/office/drawing/2014/main" id="{AE30377E-48B5-733F-7A3E-4E56C9B567FC}"/>
              </a:ext>
            </a:extLst>
          </p:cNvPr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56" b="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635;p43">
            <a:extLst>
              <a:ext uri="{FF2B5EF4-FFF2-40B4-BE49-F238E27FC236}">
                <a16:creationId xmlns:a16="http://schemas.microsoft.com/office/drawing/2014/main" id="{13008948-B621-E614-329A-3C02D217B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8421F-B2A9-352D-FB61-C47D86344544}"/>
              </a:ext>
            </a:extLst>
          </p:cNvPr>
          <p:cNvSpPr txBox="1"/>
          <p:nvPr/>
        </p:nvSpPr>
        <p:spPr>
          <a:xfrm>
            <a:off x="864973" y="4090197"/>
            <a:ext cx="79809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У межах </a:t>
            </a:r>
            <a:r>
              <a:rPr lang="ru-RU" sz="2400" dirty="0" err="1">
                <a:latin typeface="Montserrat" panose="00000500000000000000" pitchFamily="2" charset="-52"/>
              </a:rPr>
              <a:t>програми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учасники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можуть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отримати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грошову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допомогу</a:t>
            </a:r>
            <a:r>
              <a:rPr lang="ru-RU" sz="2400" dirty="0">
                <a:latin typeface="Montserrat" panose="00000500000000000000" pitchFamily="2" charset="-52"/>
              </a:rPr>
              <a:t> — гранту </a:t>
            </a:r>
            <a:r>
              <a:rPr lang="ru-RU" sz="2400" dirty="0" err="1">
                <a:latin typeface="Montserrat" panose="00000500000000000000" pitchFamily="2" charset="-52"/>
              </a:rPr>
              <a:t>розмірі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від</a:t>
            </a:r>
            <a:r>
              <a:rPr lang="ru-RU" sz="2400" dirty="0">
                <a:latin typeface="Montserrat" panose="00000500000000000000" pitchFamily="2" charset="-52"/>
              </a:rPr>
              <a:t> 1 000 до 5 000 </a:t>
            </a:r>
            <a:r>
              <a:rPr lang="ru-RU" sz="2400" dirty="0" err="1">
                <a:latin typeface="Montserrat" panose="00000500000000000000" pitchFamily="2" charset="-52"/>
              </a:rPr>
              <a:t>доларів</a:t>
            </a:r>
            <a:r>
              <a:rPr lang="ru-RU" sz="2400" dirty="0">
                <a:latin typeface="Montserrat" panose="00000500000000000000" pitchFamily="2" charset="-52"/>
              </a:rPr>
              <a:t> США у гривневому </a:t>
            </a:r>
            <a:r>
              <a:rPr lang="ru-RU" sz="2400" dirty="0" err="1">
                <a:latin typeface="Montserrat" panose="00000500000000000000" pitchFamily="2" charset="-52"/>
              </a:rPr>
              <a:t>еквіваленті</a:t>
            </a:r>
            <a:r>
              <a:rPr lang="ru-RU" sz="2400" dirty="0">
                <a:latin typeface="Montserrat" panose="00000500000000000000" pitchFamily="2" charset="-52"/>
              </a:rPr>
              <a:t>.</a:t>
            </a:r>
            <a:br>
              <a:rPr lang="en-US" sz="2400" dirty="0">
                <a:latin typeface="Montserrat" panose="00000500000000000000" pitchFamily="2" charset="-52"/>
              </a:rPr>
            </a:br>
            <a:br>
              <a:rPr lang="uk-UA" sz="2400" dirty="0">
                <a:latin typeface="Montserrat" panose="00000500000000000000" pitchFamily="2" charset="-52"/>
              </a:rPr>
            </a:br>
            <a:r>
              <a:rPr lang="ru-RU" sz="2400" dirty="0" err="1">
                <a:latin typeface="Montserrat" panose="00000500000000000000" pitchFamily="2" charset="-52"/>
              </a:rPr>
              <a:t>Ці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кошти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можна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використати</a:t>
            </a:r>
            <a:r>
              <a:rPr lang="ru-RU" sz="2400" dirty="0">
                <a:latin typeface="Montserrat" panose="00000500000000000000" pitchFamily="2" charset="-52"/>
              </a:rPr>
              <a:t> для:</a:t>
            </a:r>
            <a:endParaRPr lang="en-US" sz="24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tserrat" panose="00000500000000000000" pitchFamily="2" charset="-52"/>
              </a:rPr>
              <a:t>закупівлі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обладнання,інструментів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або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матеріалів</a:t>
            </a:r>
            <a:r>
              <a:rPr lang="ru-RU" sz="2400" dirty="0">
                <a:latin typeface="Montserrat" panose="00000500000000000000" pitchFamily="2" charset="-52"/>
              </a:rPr>
              <a:t>;</a:t>
            </a:r>
            <a:endParaRPr lang="en-US" sz="24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tserrat" panose="00000500000000000000" pitchFamily="2" charset="-52"/>
              </a:rPr>
              <a:t>відкриття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або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відновлення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бізнесу</a:t>
            </a:r>
            <a:r>
              <a:rPr lang="ru-RU" sz="2400" dirty="0">
                <a:latin typeface="Montserrat" panose="00000500000000000000" pitchFamily="2" charset="-52"/>
              </a:rPr>
              <a:t>;</a:t>
            </a:r>
            <a:endParaRPr lang="en-US" sz="24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tserrat" panose="00000500000000000000" pitchFamily="2" charset="-52"/>
              </a:rPr>
              <a:t>розвитку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послуг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торгівлі</a:t>
            </a:r>
            <a:r>
              <a:rPr lang="ru-RU" sz="2400" dirty="0">
                <a:latin typeface="Montserrat" panose="00000500000000000000" pitchFamily="2" charset="-52"/>
              </a:rPr>
              <a:t>, ремесел </a:t>
            </a:r>
            <a:r>
              <a:rPr lang="ru-RU" sz="2400" dirty="0" err="1">
                <a:latin typeface="Montserrat" panose="00000500000000000000" pitchFamily="2" charset="-52"/>
              </a:rPr>
              <a:t>чи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виробництва</a:t>
            </a:r>
            <a:r>
              <a:rPr lang="ru-RU" sz="2400" dirty="0">
                <a:latin typeface="Montserrat" panose="00000500000000000000" pitchFamily="2" charset="-52"/>
              </a:rPr>
              <a:t>.</a:t>
            </a:r>
            <a:br>
              <a:rPr lang="en-US" sz="2400" dirty="0">
                <a:latin typeface="Montserrat" panose="00000500000000000000" pitchFamily="2" charset="-52"/>
              </a:rPr>
            </a:br>
            <a:endParaRPr lang="en-US" sz="2400" dirty="0">
              <a:latin typeface="Montserrat" panose="00000500000000000000" pitchFamily="2" charset="-52"/>
            </a:endParaRPr>
          </a:p>
          <a:p>
            <a:r>
              <a:rPr lang="ru-RU" sz="2400" dirty="0" err="1">
                <a:latin typeface="Montserrat" panose="00000500000000000000" pitchFamily="2" charset="-52"/>
              </a:rPr>
              <a:t>Це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uk-UA" sz="2400" dirty="0" err="1">
                <a:latin typeface="Montserrat" panose="00000500000000000000" pitchFamily="2" charset="-52"/>
              </a:rPr>
              <a:t>безповоротня</a:t>
            </a:r>
            <a:r>
              <a:rPr lang="uk-UA" sz="2400" dirty="0">
                <a:latin typeface="Montserrat" panose="00000500000000000000" pitchFamily="2" charset="-52"/>
              </a:rPr>
              <a:t> цільова грошова допомога. </a:t>
            </a:r>
            <a:r>
              <a:rPr lang="ru-RU" sz="2400" dirty="0" err="1">
                <a:latin typeface="Montserrat" panose="00000500000000000000" pitchFamily="2" charset="-52"/>
              </a:rPr>
              <a:t>Важливо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лише</a:t>
            </a:r>
            <a:r>
              <a:rPr lang="ru-RU" sz="2400" dirty="0">
                <a:latin typeface="Montserrat" panose="00000500000000000000" pitchFamily="2" charset="-52"/>
              </a:rPr>
              <a:t> — </a:t>
            </a:r>
            <a:r>
              <a:rPr lang="ru-RU" sz="2400" dirty="0" err="1">
                <a:latin typeface="Montserrat" panose="00000500000000000000" pitchFamily="2" charset="-52"/>
              </a:rPr>
              <a:t>мати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реалістичну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бізнес-ідею</a:t>
            </a:r>
            <a:r>
              <a:rPr lang="ru-RU" sz="2400" dirty="0">
                <a:latin typeface="Montserrat" panose="00000500000000000000" pitchFamily="2" charset="-52"/>
              </a:rPr>
              <a:t> та </a:t>
            </a:r>
            <a:r>
              <a:rPr lang="ru-RU" sz="2400" dirty="0" err="1">
                <a:latin typeface="Montserrat" panose="00000500000000000000" pitchFamily="2" charset="-52"/>
              </a:rPr>
              <a:t>бажання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її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втілити</a:t>
            </a:r>
            <a:r>
              <a:rPr lang="ru-RU" sz="2400" dirty="0">
                <a:latin typeface="Montserrat" panose="00000500000000000000" pitchFamily="2" charset="-52"/>
              </a:rPr>
              <a:t>.</a:t>
            </a:r>
            <a:endParaRPr lang="ru-U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CB911-2AFA-3627-F403-2A8441BB11F1}"/>
              </a:ext>
            </a:extLst>
          </p:cNvPr>
          <p:cNvSpPr txBox="1"/>
          <p:nvPr/>
        </p:nvSpPr>
        <p:spPr>
          <a:xfrm>
            <a:off x="9442067" y="4134633"/>
            <a:ext cx="7808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Ми </a:t>
            </a:r>
            <a:r>
              <a:rPr lang="ru-RU" sz="2400" dirty="0" err="1">
                <a:latin typeface="Montserrat" panose="00000500000000000000" pitchFamily="2" charset="-52"/>
              </a:rPr>
              <a:t>підтримуємо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різні</a:t>
            </a:r>
            <a:r>
              <a:rPr lang="ru-RU" sz="2400" dirty="0">
                <a:latin typeface="Montserrat" panose="00000500000000000000" pitchFamily="2" charset="-52"/>
              </a:rPr>
              <a:t> напрямки </a:t>
            </a:r>
            <a:r>
              <a:rPr lang="ru-RU" sz="2400" dirty="0" err="1">
                <a:latin typeface="Montserrat" panose="00000500000000000000" pitchFamily="2" charset="-52"/>
              </a:rPr>
              <a:t>мікробізнесу</a:t>
            </a:r>
            <a:r>
              <a:rPr lang="ru-RU" sz="2400" dirty="0">
                <a:latin typeface="Montserrat" panose="00000500000000000000" pitchFamily="2" charset="-52"/>
              </a:rPr>
              <a:t>:</a:t>
            </a:r>
            <a:br>
              <a:rPr lang="ru-RU" sz="2400" dirty="0">
                <a:latin typeface="Montserrat" panose="00000500000000000000" pitchFamily="2" charset="-52"/>
              </a:rPr>
            </a:br>
            <a:endParaRPr lang="ru-RU" sz="24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tserrat" panose="00000500000000000000" pitchFamily="2" charset="-52"/>
              </a:rPr>
              <a:t>торгівля</a:t>
            </a:r>
            <a:r>
              <a:rPr lang="ru-RU" sz="2400" dirty="0">
                <a:latin typeface="Montserrat" panose="00000500000000000000" pitchFamily="2" charset="-52"/>
              </a:rPr>
              <a:t> — </a:t>
            </a:r>
            <a:r>
              <a:rPr lang="ru-RU" sz="2400" dirty="0" err="1">
                <a:latin typeface="Montserrat" panose="00000500000000000000" pitchFamily="2" charset="-52"/>
              </a:rPr>
              <a:t>магазини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кіоски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локальні</a:t>
            </a:r>
            <a:r>
              <a:rPr lang="ru-RU" sz="2400" dirty="0">
                <a:latin typeface="Montserrat" panose="00000500000000000000" pitchFamily="2" charset="-52"/>
              </a:rPr>
              <a:t> точки продажу;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сфера </a:t>
            </a:r>
            <a:r>
              <a:rPr lang="ru-RU" sz="2400" dirty="0" err="1">
                <a:latin typeface="Montserrat" panose="00000500000000000000" pitchFamily="2" charset="-52"/>
              </a:rPr>
              <a:t>послуг</a:t>
            </a:r>
            <a:r>
              <a:rPr lang="ru-RU" sz="2400" dirty="0">
                <a:latin typeface="Montserrat" panose="00000500000000000000" pitchFamily="2" charset="-52"/>
              </a:rPr>
              <a:t> — </a:t>
            </a:r>
            <a:r>
              <a:rPr lang="ru-RU" sz="2400" dirty="0" err="1">
                <a:latin typeface="Montserrat" panose="00000500000000000000" pitchFamily="2" charset="-52"/>
              </a:rPr>
              <a:t>перукарні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швейні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ремонтні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майстерні</a:t>
            </a:r>
            <a:r>
              <a:rPr lang="ru-RU" sz="2400" dirty="0">
                <a:latin typeface="Montserrat" panose="00000500000000000000" pitchFamily="2" charset="-5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tserrat" panose="00000500000000000000" pitchFamily="2" charset="-52"/>
              </a:rPr>
              <a:t>локальне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виробництво</a:t>
            </a:r>
            <a:r>
              <a:rPr lang="ru-RU" sz="2400" dirty="0">
                <a:latin typeface="Montserrat" panose="00000500000000000000" pitchFamily="2" charset="-52"/>
              </a:rPr>
              <a:t> — </a:t>
            </a:r>
            <a:r>
              <a:rPr lang="ru-RU" sz="2400" dirty="0" err="1">
                <a:latin typeface="Montserrat" panose="00000500000000000000" pitchFamily="2" charset="-52"/>
              </a:rPr>
              <a:t>виготовлення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одягу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меблів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продуктів</a:t>
            </a:r>
            <a:r>
              <a:rPr lang="ru-RU" sz="2400" dirty="0">
                <a:latin typeface="Montserrat" panose="00000500000000000000" pitchFamily="2" charset="-5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tserrat" panose="00000500000000000000" pitchFamily="2" charset="-52"/>
              </a:rPr>
              <a:t>транспортні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або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логістичні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послуги</a:t>
            </a:r>
            <a:r>
              <a:rPr lang="ru-RU" sz="2400" dirty="0">
                <a:latin typeface="Montserrat" panose="00000500000000000000" pitchFamily="2" charset="-52"/>
              </a:rPr>
              <a:t>;</a:t>
            </a:r>
          </a:p>
          <a:p>
            <a:br>
              <a:rPr lang="ru-RU" sz="2400" dirty="0">
                <a:latin typeface="Montserrat" panose="00000500000000000000" pitchFamily="2" charset="-52"/>
              </a:rPr>
            </a:br>
            <a:br>
              <a:rPr lang="ru-RU" sz="2400" dirty="0">
                <a:latin typeface="Montserrat" panose="00000500000000000000" pitchFamily="2" charset="-52"/>
              </a:rPr>
            </a:br>
            <a:r>
              <a:rPr lang="ru-RU" sz="2400" dirty="0">
                <a:latin typeface="Montserrat" panose="00000500000000000000" pitchFamily="2" charset="-52"/>
              </a:rPr>
              <a:t>У </a:t>
            </a:r>
            <a:r>
              <a:rPr lang="ru-RU" sz="2400" dirty="0" err="1">
                <a:latin typeface="Montserrat" panose="00000500000000000000" pitchFamily="2" charset="-52"/>
              </a:rPr>
              <a:t>Харківській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області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підтримуються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виключно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агроініціативи</a:t>
            </a:r>
            <a:r>
              <a:rPr lang="ru-RU" sz="2400" dirty="0">
                <a:latin typeface="Montserrat" panose="00000500000000000000" pitchFamily="2" charset="-52"/>
              </a:rPr>
              <a:t> — </a:t>
            </a:r>
            <a:r>
              <a:rPr lang="ru-RU" sz="2400" dirty="0" err="1">
                <a:latin typeface="Montserrat" panose="00000500000000000000" pitchFamily="2" charset="-52"/>
              </a:rPr>
              <a:t>вирощування</a:t>
            </a:r>
            <a:r>
              <a:rPr lang="ru-RU" sz="2400" dirty="0">
                <a:latin typeface="Montserrat" panose="00000500000000000000" pitchFamily="2" charset="-52"/>
              </a:rPr>
              <a:t> </a:t>
            </a:r>
            <a:r>
              <a:rPr lang="ru-RU" sz="2400" dirty="0" err="1">
                <a:latin typeface="Montserrat" panose="00000500000000000000" pitchFamily="2" charset="-52"/>
              </a:rPr>
              <a:t>овочів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теплиці</a:t>
            </a:r>
            <a:r>
              <a:rPr lang="ru-RU" sz="2400" dirty="0">
                <a:latin typeface="Montserrat" panose="00000500000000000000" pitchFamily="2" charset="-52"/>
              </a:rPr>
              <a:t>, </a:t>
            </a:r>
            <a:r>
              <a:rPr lang="ru-RU" sz="2400" dirty="0" err="1">
                <a:latin typeface="Montserrat" panose="00000500000000000000" pitchFamily="2" charset="-52"/>
              </a:rPr>
              <a:t>дрібне</a:t>
            </a:r>
            <a:r>
              <a:rPr lang="ru-RU" sz="2400" dirty="0">
                <a:latin typeface="Montserrat" panose="00000500000000000000" pitchFamily="2" charset="-52"/>
              </a:rPr>
              <a:t> фермерство.</a:t>
            </a:r>
            <a:endParaRPr lang="ru-UA" sz="24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237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42A45E23-7B71-3D4B-225C-7A15D5BA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>
            <a:extLst>
              <a:ext uri="{FF2B5EF4-FFF2-40B4-BE49-F238E27FC236}">
                <a16:creationId xmlns:a16="http://schemas.microsoft.com/office/drawing/2014/main" id="{CB1258A2-59EA-1B25-AE4F-7717A25FE7A3}"/>
              </a:ext>
            </a:extLst>
          </p:cNvPr>
          <p:cNvSpPr txBox="1"/>
          <p:nvPr/>
        </p:nvSpPr>
        <p:spPr>
          <a:xfrm>
            <a:off x="864972" y="1489553"/>
            <a:ext cx="1687156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200" dirty="0">
                <a:solidFill>
                  <a:srgbClr val="2254C5"/>
                </a:solidFill>
                <a:latin typeface="Montserrat" panose="00000500000000000000" pitchFamily="2" charset="-52"/>
              </a:rPr>
              <a:t>Як подати заявку та як</a:t>
            </a:r>
            <a:r>
              <a:rPr lang="uk-UA" sz="7200" dirty="0">
                <a:solidFill>
                  <a:srgbClr val="2254C5"/>
                </a:solidFill>
                <a:latin typeface="Montserrat" panose="00000500000000000000" pitchFamily="2" charset="-52"/>
              </a:rPr>
              <a:t>і вимоги</a:t>
            </a:r>
            <a:r>
              <a:rPr lang="en-US" sz="7200" dirty="0">
                <a:solidFill>
                  <a:srgbClr val="2254C5"/>
                </a:solidFill>
                <a:latin typeface="Montserrat" panose="00000500000000000000" pitchFamily="2" charset="-52"/>
              </a:rPr>
              <a:t>:</a:t>
            </a:r>
            <a:endParaRPr lang="uk-UA" sz="7200" i="0" u="none" strike="noStrike" cap="none" dirty="0">
              <a:solidFill>
                <a:srgbClr val="2254C5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6">
            <a:extLst>
              <a:ext uri="{FF2B5EF4-FFF2-40B4-BE49-F238E27FC236}">
                <a16:creationId xmlns:a16="http://schemas.microsoft.com/office/drawing/2014/main" id="{C9C4B682-0FEC-4EE9-50B9-725E1FD6788C}"/>
              </a:ext>
            </a:extLst>
          </p:cNvPr>
          <p:cNvCxnSpPr/>
          <p:nvPr/>
        </p:nvCxnSpPr>
        <p:spPr>
          <a:xfrm>
            <a:off x="8845934" y="633530"/>
            <a:ext cx="9746866" cy="14169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6">
            <a:extLst>
              <a:ext uri="{FF2B5EF4-FFF2-40B4-BE49-F238E27FC236}">
                <a16:creationId xmlns:a16="http://schemas.microsoft.com/office/drawing/2014/main" id="{ADCC28A1-512D-7246-5A14-708D52073917}"/>
              </a:ext>
            </a:extLst>
          </p:cNvPr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56" b="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635;p43">
            <a:extLst>
              <a:ext uri="{FF2B5EF4-FFF2-40B4-BE49-F238E27FC236}">
                <a16:creationId xmlns:a16="http://schemas.microsoft.com/office/drawing/2014/main" id="{AC72F883-9DA6-23E3-9C3A-545C933CFC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FD5BB2-B38A-94F0-2BFC-0F4988D13AC4}"/>
              </a:ext>
            </a:extLst>
          </p:cNvPr>
          <p:cNvSpPr txBox="1"/>
          <p:nvPr/>
        </p:nvSpPr>
        <p:spPr>
          <a:xfrm>
            <a:off x="1132114" y="2982202"/>
            <a:ext cx="599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Montserrat" panose="00000500000000000000" pitchFamily="2" charset="-52"/>
              </a:rPr>
              <a:t>Заповніть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реєстраційну</a:t>
            </a:r>
            <a:r>
              <a:rPr lang="ru-RU" sz="2800" dirty="0">
                <a:latin typeface="Montserrat" panose="00000500000000000000" pitchFamily="2" charset="-52"/>
              </a:rPr>
              <a:t> форму онлайн на </a:t>
            </a:r>
            <a:r>
              <a:rPr lang="ru-RU" sz="2800" dirty="0" err="1">
                <a:latin typeface="Montserrat" panose="00000500000000000000" pitchFamily="2" charset="-52"/>
                <a:hlinkClick r:id="rId4"/>
              </a:rPr>
              <a:t>сайті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en-US" sz="2800" dirty="0">
                <a:latin typeface="Montserrat" panose="00000500000000000000" pitchFamily="2" charset="-52"/>
              </a:rPr>
              <a:t>https://bloom.mercycorps.org/</a:t>
            </a:r>
            <a:r>
              <a:rPr lang="ru-RU" sz="2800" dirty="0">
                <a:latin typeface="Montserrat" panose="00000500000000000000" pitchFamily="2" charset="-52"/>
              </a:rPr>
              <a:t>. </a:t>
            </a:r>
            <a:r>
              <a:rPr lang="ru-RU" sz="2800" dirty="0" err="1">
                <a:latin typeface="Montserrat" panose="00000500000000000000" pitchFamily="2" charset="-52"/>
              </a:rPr>
              <a:t>Пройдіть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коротку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телефонну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співбесіду</a:t>
            </a:r>
            <a:r>
              <a:rPr lang="ru-RU" sz="2800" dirty="0">
                <a:latin typeface="Montserrat" panose="00000500000000000000" pitchFamily="2" charset="-52"/>
              </a:rPr>
              <a:t> з </a:t>
            </a:r>
            <a:r>
              <a:rPr lang="ru-RU" sz="2800" dirty="0" err="1">
                <a:latin typeface="Montserrat" panose="00000500000000000000" pitchFamily="2" charset="-52"/>
              </a:rPr>
              <a:t>нашою</a:t>
            </a:r>
            <a:r>
              <a:rPr lang="ru-RU" sz="2800" dirty="0">
                <a:latin typeface="Montserrat" panose="00000500000000000000" pitchFamily="2" charset="-52"/>
              </a:rPr>
              <a:t> командою.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>
                <a:latin typeface="Montserrat" panose="00000500000000000000" pitchFamily="2" charset="-52"/>
              </a:rPr>
              <a:t>Ми </a:t>
            </a:r>
            <a:r>
              <a:rPr lang="ru-RU" sz="2800" dirty="0" err="1">
                <a:latin typeface="Montserrat" panose="00000500000000000000" pitchFamily="2" charset="-52"/>
              </a:rPr>
              <a:t>розглянемо</a:t>
            </a:r>
            <a:r>
              <a:rPr lang="ru-RU" sz="2800" dirty="0">
                <a:latin typeface="Montserrat" panose="00000500000000000000" pitchFamily="2" charset="-52"/>
              </a:rPr>
              <a:t> вашу </a:t>
            </a:r>
            <a:r>
              <a:rPr lang="ru-RU" sz="2800" dirty="0" err="1">
                <a:latin typeface="Montserrat" panose="00000500000000000000" pitchFamily="2" charset="-52"/>
              </a:rPr>
              <a:t>ідею</a:t>
            </a:r>
            <a:r>
              <a:rPr lang="ru-RU" sz="2800" dirty="0">
                <a:latin typeface="Montserrat" panose="00000500000000000000" pitchFamily="2" charset="-52"/>
              </a:rPr>
              <a:t>, і </a:t>
            </a:r>
            <a:r>
              <a:rPr lang="ru-RU" sz="2800" dirty="0" err="1">
                <a:latin typeface="Montserrat" panose="00000500000000000000" pitchFamily="2" charset="-52"/>
              </a:rPr>
              <a:t>якщо</a:t>
            </a:r>
            <a:r>
              <a:rPr lang="ru-RU" sz="2800" dirty="0">
                <a:latin typeface="Montserrat" panose="00000500000000000000" pitchFamily="2" charset="-52"/>
              </a:rPr>
              <a:t> вона </a:t>
            </a:r>
            <a:r>
              <a:rPr lang="ru-RU" sz="2800" dirty="0" err="1">
                <a:latin typeface="Montserrat" panose="00000500000000000000" pitchFamily="2" charset="-52"/>
              </a:rPr>
              <a:t>відповідає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умовам</a:t>
            </a:r>
            <a:r>
              <a:rPr lang="ru-RU" sz="2800" dirty="0">
                <a:latin typeface="Montserrat" panose="00000500000000000000" pitchFamily="2" charset="-52"/>
              </a:rPr>
              <a:t> — </a:t>
            </a:r>
            <a:r>
              <a:rPr lang="ru-RU" sz="2800" dirty="0" err="1">
                <a:latin typeface="Montserrat" panose="00000500000000000000" pitchFamily="2" charset="-52"/>
              </a:rPr>
              <a:t>ви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отримаєте</a:t>
            </a:r>
            <a:r>
              <a:rPr lang="ru-RU" sz="2800" dirty="0">
                <a:latin typeface="Montserrat" panose="00000500000000000000" pitchFamily="2" charset="-52"/>
              </a:rPr>
              <a:t> грант та </a:t>
            </a:r>
            <a:r>
              <a:rPr lang="ru-RU" sz="2800" dirty="0" err="1">
                <a:latin typeface="Montserrat" panose="00000500000000000000" pitchFamily="2" charset="-52"/>
              </a:rPr>
              <a:t>підтримку</a:t>
            </a:r>
            <a:r>
              <a:rPr lang="ru-RU" sz="2800" dirty="0">
                <a:latin typeface="Montserrat" panose="00000500000000000000" pitchFamily="2" charset="-52"/>
              </a:rPr>
              <a:t> для </a:t>
            </a:r>
            <a:r>
              <a:rPr lang="ru-RU" sz="2800" dirty="0" err="1">
                <a:latin typeface="Montserrat" panose="00000500000000000000" pitchFamily="2" charset="-52"/>
              </a:rPr>
              <a:t>реалізації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  <a:endParaRPr lang="ru-UA" sz="2800" dirty="0"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8D5ED-5BA9-0172-1291-684C7053FB00}"/>
              </a:ext>
            </a:extLst>
          </p:cNvPr>
          <p:cNvSpPr txBox="1"/>
          <p:nvPr/>
        </p:nvSpPr>
        <p:spPr>
          <a:xfrm>
            <a:off x="7474857" y="2982202"/>
            <a:ext cx="102616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Montserrat" panose="00000500000000000000" pitchFamily="2" charset="-52"/>
              </a:rPr>
              <a:t>Вимоги</a:t>
            </a:r>
            <a:r>
              <a:rPr lang="ru-RU" sz="2800" dirty="0">
                <a:latin typeface="Montserrat" panose="00000500000000000000" pitchFamily="2" charset="-52"/>
              </a:rPr>
              <a:t> для </a:t>
            </a:r>
            <a:r>
              <a:rPr lang="ru-RU" sz="2800" dirty="0" err="1">
                <a:latin typeface="Montserrat" panose="00000500000000000000" pitchFamily="2" charset="-52"/>
              </a:rPr>
              <a:t>участі</a:t>
            </a:r>
            <a:r>
              <a:rPr lang="ru-RU" sz="2800" dirty="0">
                <a:latin typeface="Montserrat" panose="00000500000000000000" pitchFamily="2" charset="-52"/>
              </a:rPr>
              <a:t>: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проживати</a:t>
            </a:r>
            <a:r>
              <a:rPr lang="ru-RU" sz="2800" dirty="0">
                <a:latin typeface="Montserrat" panose="00000500000000000000" pitchFamily="2" charset="-52"/>
              </a:rPr>
              <a:t> на </a:t>
            </a:r>
            <a:r>
              <a:rPr lang="ru-RU" sz="2800" dirty="0" err="1">
                <a:latin typeface="Montserrat" panose="00000500000000000000" pitchFamily="2" charset="-52"/>
              </a:rPr>
              <a:t>підконтрольній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Україні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території</a:t>
            </a:r>
            <a:r>
              <a:rPr lang="ru-RU" sz="2800" dirty="0">
                <a:latin typeface="Montserrat" panose="00000500000000000000" pitchFamily="2" charset="-52"/>
              </a:rPr>
              <a:t>;</a:t>
            </a: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належати</a:t>
            </a:r>
            <a:r>
              <a:rPr lang="ru-RU" sz="2800" dirty="0">
                <a:latin typeface="Montserrat" panose="00000500000000000000" pitchFamily="2" charset="-52"/>
              </a:rPr>
              <a:t> до </a:t>
            </a:r>
            <a:r>
              <a:rPr lang="ru-RU" sz="2800" dirty="0" err="1">
                <a:latin typeface="Montserrat" panose="00000500000000000000" pitchFamily="2" charset="-52"/>
              </a:rPr>
              <a:t>цільової</a:t>
            </a:r>
            <a:r>
              <a:rPr lang="ru-RU" sz="2800" dirty="0">
                <a:latin typeface="Montserrat" panose="00000500000000000000" pitchFamily="2" charset="-52"/>
              </a:rPr>
              <a:t> групи (ВПО, </a:t>
            </a:r>
            <a:r>
              <a:rPr lang="ru-RU" sz="2800" dirty="0" err="1">
                <a:latin typeface="Montserrat" panose="00000500000000000000" pitchFamily="2" charset="-52"/>
              </a:rPr>
              <a:t>ветерани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місцеві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мешканці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тощо</a:t>
            </a:r>
            <a:r>
              <a:rPr lang="ru-RU" sz="2800" dirty="0">
                <a:latin typeface="Montserrat" panose="00000500000000000000" pitchFamily="2" charset="-52"/>
              </a:rPr>
              <a:t>);</a:t>
            </a: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мати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чітке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бачення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використання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допомоги</a:t>
            </a:r>
            <a:r>
              <a:rPr lang="ru-RU" sz="2800" dirty="0">
                <a:latin typeface="Montserrat" panose="00000500000000000000" pitchFamily="2" charset="-52"/>
              </a:rPr>
              <a:t>;</a:t>
            </a: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наявність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соціальної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чи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фінансової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вразливості</a:t>
            </a:r>
            <a:r>
              <a:rPr lang="ru-RU" sz="2800" dirty="0">
                <a:latin typeface="Montserrat" panose="00000500000000000000" pitchFamily="2" charset="-52"/>
              </a:rPr>
              <a:t> (для </a:t>
            </a:r>
            <a:r>
              <a:rPr lang="en-US" sz="2800" dirty="0">
                <a:latin typeface="Montserrat" panose="00000500000000000000" pitchFamily="2" charset="-52"/>
              </a:rPr>
              <a:t>MBG BLOOM);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бізнес-ідея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що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передбачає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розвиток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діяльності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збільшення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прибутку</a:t>
            </a:r>
            <a:r>
              <a:rPr lang="ru-RU" sz="2800" dirty="0">
                <a:latin typeface="Montserrat" panose="00000500000000000000" pitchFamily="2" charset="-52"/>
              </a:rPr>
              <a:t>  </a:t>
            </a: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чітке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обґрунтування</a:t>
            </a:r>
            <a:r>
              <a:rPr lang="ru-RU" sz="2800" dirty="0">
                <a:latin typeface="Montserrat" panose="00000500000000000000" pitchFamily="2" charset="-52"/>
              </a:rPr>
              <a:t> потреби у </a:t>
            </a:r>
            <a:r>
              <a:rPr lang="ru-RU" sz="2800" dirty="0" err="1">
                <a:latin typeface="Montserrat" panose="00000500000000000000" pitchFamily="2" charset="-52"/>
              </a:rPr>
              <a:t>фінансовій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підтримці</a:t>
            </a:r>
            <a:r>
              <a:rPr lang="ru-RU" sz="2800" dirty="0">
                <a:latin typeface="Montserrat" panose="00000500000000000000" pitchFamily="2" charset="-52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соціальний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або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інклюзивний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вплив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бізнесу</a:t>
            </a:r>
            <a:r>
              <a:rPr lang="ru-RU" sz="2800" dirty="0">
                <a:latin typeface="Montserrat" panose="00000500000000000000" pitchFamily="2" charset="-52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наявність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досвіду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чи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навичок</a:t>
            </a:r>
            <a:r>
              <a:rPr lang="ru-RU" sz="2800" dirty="0">
                <a:latin typeface="Montserrat" panose="00000500000000000000" pitchFamily="2" charset="-52"/>
              </a:rPr>
              <a:t> у </a:t>
            </a:r>
            <a:r>
              <a:rPr lang="ru-RU" sz="2800" dirty="0" err="1">
                <a:latin typeface="Montserrat" panose="00000500000000000000" pitchFamily="2" charset="-52"/>
              </a:rPr>
              <a:t>відповідній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сфері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r>
              <a:rPr lang="ru-RU" sz="2800" dirty="0">
                <a:latin typeface="Montserrat" panose="00000500000000000000" pitchFamily="2" charset="-52"/>
              </a:rPr>
              <a:t>Головне — </a:t>
            </a:r>
            <a:r>
              <a:rPr lang="ru-RU" sz="2800" dirty="0" err="1">
                <a:latin typeface="Montserrat" panose="00000500000000000000" pitchFamily="2" charset="-52"/>
              </a:rPr>
              <a:t>ідея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має</a:t>
            </a:r>
            <a:r>
              <a:rPr lang="ru-RU" sz="2800" dirty="0">
                <a:latin typeface="Montserrat" panose="00000500000000000000" pitchFamily="2" charset="-52"/>
              </a:rPr>
              <a:t> бути </a:t>
            </a:r>
            <a:r>
              <a:rPr lang="ru-RU" sz="2800" dirty="0" err="1">
                <a:latin typeface="Montserrat" panose="00000500000000000000" pitchFamily="2" charset="-52"/>
              </a:rPr>
              <a:t>реалістична</a:t>
            </a:r>
            <a:r>
              <a:rPr lang="ru-RU" sz="2800" dirty="0">
                <a:latin typeface="Montserrat" panose="00000500000000000000" pitchFamily="2" charset="-52"/>
              </a:rPr>
              <a:t> й </a:t>
            </a:r>
            <a:r>
              <a:rPr lang="ru-RU" sz="2800" dirty="0" err="1">
                <a:latin typeface="Montserrat" panose="00000500000000000000" pitchFamily="2" charset="-52"/>
              </a:rPr>
              <a:t>життєздатна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  <a:endParaRPr lang="ru-UA" sz="2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260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7D9D6610-7273-9427-6879-C612CF87F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>
            <a:extLst>
              <a:ext uri="{FF2B5EF4-FFF2-40B4-BE49-F238E27FC236}">
                <a16:creationId xmlns:a16="http://schemas.microsoft.com/office/drawing/2014/main" id="{678A6516-37F2-8A54-2D18-DEDBE6C27342}"/>
              </a:ext>
            </a:extLst>
          </p:cNvPr>
          <p:cNvSpPr txBox="1"/>
          <p:nvPr/>
        </p:nvSpPr>
        <p:spPr>
          <a:xfrm>
            <a:off x="864972" y="1489553"/>
            <a:ext cx="1687156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uk-UA" sz="7200" i="0" u="none" strike="noStrike" cap="none" dirty="0">
                <a:solidFill>
                  <a:srgbClr val="2254C5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Як місцева влада може допом</a:t>
            </a:r>
            <a:r>
              <a:rPr lang="uk-UA" sz="7200" dirty="0">
                <a:solidFill>
                  <a:srgbClr val="2254C5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о</a:t>
            </a:r>
            <a:r>
              <a:rPr lang="uk-UA" sz="7200" i="0" u="none" strike="noStrike" cap="none" dirty="0">
                <a:solidFill>
                  <a:srgbClr val="2254C5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гти</a:t>
            </a:r>
          </a:p>
        </p:txBody>
      </p:sp>
      <p:cxnSp>
        <p:nvCxnSpPr>
          <p:cNvPr id="154" name="Google Shape;154;p16">
            <a:extLst>
              <a:ext uri="{FF2B5EF4-FFF2-40B4-BE49-F238E27FC236}">
                <a16:creationId xmlns:a16="http://schemas.microsoft.com/office/drawing/2014/main" id="{6FA8B4FB-7FA1-EFE2-895E-C25D258770F1}"/>
              </a:ext>
            </a:extLst>
          </p:cNvPr>
          <p:cNvCxnSpPr/>
          <p:nvPr/>
        </p:nvCxnSpPr>
        <p:spPr>
          <a:xfrm>
            <a:off x="8845934" y="633530"/>
            <a:ext cx="9746866" cy="14169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6">
            <a:extLst>
              <a:ext uri="{FF2B5EF4-FFF2-40B4-BE49-F238E27FC236}">
                <a16:creationId xmlns:a16="http://schemas.microsoft.com/office/drawing/2014/main" id="{2FFAE6E6-EE3E-7073-F35B-7DAB4E670DA3}"/>
              </a:ext>
            </a:extLst>
          </p:cNvPr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656" b="0" i="0" u="none" strike="noStrike" cap="none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656" b="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635;p43">
            <a:extLst>
              <a:ext uri="{FF2B5EF4-FFF2-40B4-BE49-F238E27FC236}">
                <a16:creationId xmlns:a16="http://schemas.microsoft.com/office/drawing/2014/main" id="{8F2984BF-01C3-F7B8-C7E1-9E2B3884F5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096E3-9E96-0AC5-B802-4E18B47DA8B6}"/>
              </a:ext>
            </a:extLst>
          </p:cNvPr>
          <p:cNvSpPr txBox="1"/>
          <p:nvPr/>
        </p:nvSpPr>
        <p:spPr>
          <a:xfrm>
            <a:off x="1099457" y="3275800"/>
            <a:ext cx="109582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Ми </a:t>
            </a:r>
            <a:r>
              <a:rPr lang="ru-RU" sz="2800" dirty="0" err="1">
                <a:latin typeface="Montserrat" panose="00000500000000000000" pitchFamily="2" charset="-52"/>
              </a:rPr>
              <a:t>звертаємось</a:t>
            </a:r>
            <a:r>
              <a:rPr lang="ru-RU" sz="2800" dirty="0">
                <a:latin typeface="Montserrat" panose="00000500000000000000" pitchFamily="2" charset="-52"/>
              </a:rPr>
              <a:t> до громад </a:t>
            </a:r>
            <a:r>
              <a:rPr lang="ru-RU" sz="2800" dirty="0" err="1">
                <a:latin typeface="Montserrat" panose="00000500000000000000" pitchFamily="2" charset="-52"/>
              </a:rPr>
              <a:t>із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проханням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підтримати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процес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впровадження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програми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 err="1">
                <a:latin typeface="Montserrat" panose="00000500000000000000" pitchFamily="2" charset="-52"/>
              </a:rPr>
              <a:t>Зокрема</a:t>
            </a:r>
            <a:r>
              <a:rPr lang="ru-RU" sz="2800" dirty="0">
                <a:latin typeface="Montserrat" panose="00000500000000000000" pitchFamily="2" charset="-52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допомогти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поширити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інформацію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серед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мешканців</a:t>
            </a:r>
            <a:r>
              <a:rPr lang="ru-RU" sz="2800" dirty="0">
                <a:latin typeface="Montserrat" panose="00000500000000000000" pitchFamily="2" charset="-52"/>
              </a:rPr>
              <a:t> — через </a:t>
            </a:r>
            <a:r>
              <a:rPr lang="ru-RU" sz="2800" dirty="0" err="1">
                <a:latin typeface="Montserrat" panose="00000500000000000000" pitchFamily="2" charset="-52"/>
              </a:rPr>
              <a:t>сторінку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громади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оголошення</a:t>
            </a:r>
            <a:r>
              <a:rPr lang="ru-RU" sz="2800" dirty="0">
                <a:latin typeface="Montserrat" panose="00000500000000000000" pitchFamily="2" charset="-52"/>
              </a:rPr>
              <a:t>, старост;</a:t>
            </a: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організувати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приміщення</a:t>
            </a:r>
            <a:r>
              <a:rPr lang="ru-RU" sz="2800" dirty="0">
                <a:latin typeface="Montserrat" panose="00000500000000000000" pitchFamily="2" charset="-52"/>
              </a:rPr>
              <a:t> для </a:t>
            </a:r>
            <a:r>
              <a:rPr lang="ru-RU" sz="2800" dirty="0" err="1">
                <a:latin typeface="Montserrat" panose="00000500000000000000" pitchFamily="2" charset="-52"/>
              </a:rPr>
              <a:t>проведення</a:t>
            </a:r>
            <a:r>
              <a:rPr lang="ru-RU" sz="2800" dirty="0">
                <a:latin typeface="Montserrat" panose="00000500000000000000" pitchFamily="2" charset="-52"/>
              </a:rPr>
              <a:t> таких </a:t>
            </a:r>
            <a:r>
              <a:rPr lang="ru-RU" sz="2800" dirty="0" err="1">
                <a:latin typeface="Montserrat" panose="00000500000000000000" pitchFamily="2" charset="-52"/>
              </a:rPr>
              <a:t>інформаційних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зустрічей</a:t>
            </a:r>
            <a:r>
              <a:rPr lang="ru-RU" sz="2800" dirty="0">
                <a:latin typeface="Montserrat" panose="00000500000000000000" pitchFamily="2" charset="-52"/>
              </a:rPr>
              <a:t>(за потребою);</a:t>
            </a:r>
            <a:endParaRPr lang="en-US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Montserrat" panose="00000500000000000000" pitchFamily="2" charset="-52"/>
              </a:rPr>
              <a:t>визначити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контактну</a:t>
            </a:r>
            <a:r>
              <a:rPr lang="ru-RU" sz="2800" dirty="0">
                <a:latin typeface="Montserrat" panose="00000500000000000000" pitchFamily="2" charset="-52"/>
              </a:rPr>
              <a:t> особу для </a:t>
            </a:r>
            <a:r>
              <a:rPr lang="ru-RU" sz="2800" dirty="0" err="1">
                <a:latin typeface="Montserrat" panose="00000500000000000000" pitchFamily="2" charset="-52"/>
              </a:rPr>
              <a:t>комунікації</a:t>
            </a:r>
            <a:r>
              <a:rPr lang="ru-RU" sz="2800" dirty="0">
                <a:latin typeface="Montserrat" panose="00000500000000000000" pitchFamily="2" charset="-52"/>
              </a:rPr>
              <a:t> з </a:t>
            </a:r>
            <a:r>
              <a:rPr lang="ru-RU" sz="2800" dirty="0" err="1">
                <a:latin typeface="Montserrat" panose="00000500000000000000" pitchFamily="2" charset="-52"/>
              </a:rPr>
              <a:t>нашою</a:t>
            </a:r>
            <a:r>
              <a:rPr lang="ru-RU" sz="2800" dirty="0">
                <a:latin typeface="Montserrat" panose="00000500000000000000" pitchFamily="2" charset="-52"/>
              </a:rPr>
              <a:t> командою;</a:t>
            </a:r>
          </a:p>
          <a:p>
            <a:endParaRPr lang="en-US" sz="2800" dirty="0">
              <a:latin typeface="Montserrat" panose="00000500000000000000" pitchFamily="2" charset="-52"/>
            </a:endParaRPr>
          </a:p>
          <a:p>
            <a:r>
              <a:rPr lang="ru-RU" sz="2800" dirty="0">
                <a:latin typeface="Montserrat" panose="00000500000000000000" pitchFamily="2" charset="-52"/>
              </a:rPr>
              <a:t>Ми не </a:t>
            </a:r>
            <a:r>
              <a:rPr lang="ru-RU" sz="2800" dirty="0" err="1">
                <a:latin typeface="Montserrat" panose="00000500000000000000" pitchFamily="2" charset="-52"/>
              </a:rPr>
              <a:t>потребуємо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фінансової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підтримки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від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місцевої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влади</a:t>
            </a:r>
            <a:r>
              <a:rPr lang="ru-RU" sz="2800" dirty="0">
                <a:latin typeface="Montserrat" panose="00000500000000000000" pitchFamily="2" charset="-52"/>
              </a:rPr>
              <a:t> — нам </a:t>
            </a:r>
            <a:r>
              <a:rPr lang="ru-RU" sz="2800" dirty="0" err="1">
                <a:latin typeface="Montserrat" panose="00000500000000000000" pitchFamily="2" charset="-52"/>
              </a:rPr>
              <a:t>необхідна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комунікація</a:t>
            </a:r>
            <a:r>
              <a:rPr lang="ru-RU" sz="2800" dirty="0">
                <a:latin typeface="Montserrat" panose="00000500000000000000" pitchFamily="2" charset="-52"/>
              </a:rPr>
              <a:t> та </a:t>
            </a:r>
            <a:r>
              <a:rPr lang="ru-RU" sz="2800" dirty="0" err="1">
                <a:latin typeface="Montserrat" panose="00000500000000000000" pitchFamily="2" charset="-52"/>
              </a:rPr>
              <a:t>взаємодія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endParaRPr lang="ru-UA" sz="2800" dirty="0"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38051-0316-1807-5CE3-BED843B607A5}"/>
              </a:ext>
            </a:extLst>
          </p:cNvPr>
          <p:cNvSpPr txBox="1"/>
          <p:nvPr/>
        </p:nvSpPr>
        <p:spPr>
          <a:xfrm>
            <a:off x="12057744" y="3300472"/>
            <a:ext cx="607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Участь у </a:t>
            </a:r>
            <a:r>
              <a:rPr lang="ru-RU" sz="2800" dirty="0" err="1">
                <a:latin typeface="Montserrat" panose="00000500000000000000" pitchFamily="2" charset="-52"/>
              </a:rPr>
              <a:t>програмі</a:t>
            </a:r>
            <a:r>
              <a:rPr lang="ru-RU" sz="2800" dirty="0">
                <a:latin typeface="Montserrat" panose="00000500000000000000" pitchFamily="2" charset="-52"/>
              </a:rPr>
              <a:t> BLOOM — </a:t>
            </a:r>
            <a:r>
              <a:rPr lang="ru-RU" sz="2800" dirty="0" err="1">
                <a:latin typeface="Montserrat" panose="00000500000000000000" pitchFamily="2" charset="-52"/>
              </a:rPr>
              <a:t>це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можливість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посилити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місцеву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економіку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 err="1">
                <a:latin typeface="Montserrat" panose="00000500000000000000" pitchFamily="2" charset="-52"/>
              </a:rPr>
              <a:t>Адже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кожен</a:t>
            </a:r>
            <a:r>
              <a:rPr lang="ru-RU" sz="2800" dirty="0">
                <a:latin typeface="Montserrat" panose="00000500000000000000" pitchFamily="2" charset="-52"/>
              </a:rPr>
              <a:t> грант — </a:t>
            </a:r>
            <a:r>
              <a:rPr lang="ru-RU" sz="2800" dirty="0" err="1">
                <a:latin typeface="Montserrat" panose="00000500000000000000" pitchFamily="2" charset="-52"/>
              </a:rPr>
              <a:t>це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нове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робоче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місце</a:t>
            </a:r>
            <a:r>
              <a:rPr lang="ru-RU" sz="2800" dirty="0">
                <a:latin typeface="Montserrat" panose="00000500000000000000" pitchFamily="2" charset="-52"/>
              </a:rPr>
              <a:t>, </a:t>
            </a:r>
            <a:r>
              <a:rPr lang="ru-RU" sz="2800" dirty="0" err="1">
                <a:latin typeface="Montserrat" panose="00000500000000000000" pitchFamily="2" charset="-52"/>
              </a:rPr>
              <a:t>новий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податок</a:t>
            </a:r>
            <a:r>
              <a:rPr lang="ru-RU" sz="2800" dirty="0">
                <a:latin typeface="Montserrat" panose="00000500000000000000" pitchFamily="2" charset="-52"/>
              </a:rPr>
              <a:t>, нова </a:t>
            </a:r>
            <a:r>
              <a:rPr lang="ru-RU" sz="2800" dirty="0" err="1">
                <a:latin typeface="Montserrat" panose="00000500000000000000" pitchFamily="2" charset="-52"/>
              </a:rPr>
              <a:t>послуга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або</a:t>
            </a:r>
            <a:r>
              <a:rPr lang="ru-RU" sz="2800" dirty="0">
                <a:latin typeface="Montserrat" panose="00000500000000000000" pitchFamily="2" charset="-52"/>
              </a:rPr>
              <a:t> продукт у </a:t>
            </a:r>
            <a:r>
              <a:rPr lang="ru-RU" sz="2800" dirty="0" err="1">
                <a:latin typeface="Montserrat" panose="00000500000000000000" pitchFamily="2" charset="-52"/>
              </a:rPr>
              <a:t>вашій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громаді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r>
              <a:rPr lang="ru-RU" sz="2800" dirty="0" err="1">
                <a:latin typeface="Montserrat" panose="00000500000000000000" pitchFamily="2" charset="-52"/>
              </a:rPr>
              <a:t>Це</a:t>
            </a:r>
            <a:r>
              <a:rPr lang="ru-RU" sz="2800" dirty="0">
                <a:latin typeface="Montserrat" panose="00000500000000000000" pitchFamily="2" charset="-52"/>
              </a:rPr>
              <a:t> також </a:t>
            </a:r>
            <a:r>
              <a:rPr lang="ru-RU" sz="2800" dirty="0" err="1">
                <a:latin typeface="Montserrat" panose="00000500000000000000" pitchFamily="2" charset="-52"/>
              </a:rPr>
              <a:t>спосіб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допомогти</a:t>
            </a:r>
            <a:r>
              <a:rPr lang="ru-RU" sz="2800" dirty="0">
                <a:latin typeface="Montserrat" panose="00000500000000000000" pitchFamily="2" charset="-52"/>
              </a:rPr>
              <a:t> людям </a:t>
            </a:r>
            <a:r>
              <a:rPr lang="ru-RU" sz="2800" dirty="0" err="1">
                <a:latin typeface="Montserrat" panose="00000500000000000000" pitchFamily="2" charset="-52"/>
              </a:rPr>
              <a:t>залишитися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вдома</a:t>
            </a:r>
            <a:r>
              <a:rPr lang="ru-RU" sz="2800" dirty="0">
                <a:latin typeface="Montserrat" panose="00000500000000000000" pitchFamily="2" charset="-52"/>
              </a:rPr>
              <a:t>,</a:t>
            </a:r>
            <a:br>
              <a:rPr lang="ru-RU" sz="2800" dirty="0">
                <a:latin typeface="Montserrat" panose="00000500000000000000" pitchFamily="2" charset="-52"/>
              </a:rPr>
            </a:br>
            <a:r>
              <a:rPr lang="ru-RU" sz="2800" dirty="0" err="1">
                <a:latin typeface="Montserrat" panose="00000500000000000000" pitchFamily="2" charset="-52"/>
              </a:rPr>
              <a:t>мати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власний</a:t>
            </a:r>
            <a:r>
              <a:rPr lang="ru-RU" sz="2800" dirty="0">
                <a:latin typeface="Montserrat" panose="00000500000000000000" pitchFamily="2" charset="-52"/>
              </a:rPr>
              <a:t> </a:t>
            </a:r>
            <a:r>
              <a:rPr lang="ru-RU" sz="2800" dirty="0" err="1">
                <a:latin typeface="Montserrat" panose="00000500000000000000" pitchFamily="2" charset="-52"/>
              </a:rPr>
              <a:t>дохід</a:t>
            </a:r>
            <a:r>
              <a:rPr lang="ru-RU" sz="2800" dirty="0">
                <a:latin typeface="Montserrat" panose="00000500000000000000" pitchFamily="2" charset="-52"/>
              </a:rPr>
              <a:t> і </a:t>
            </a:r>
            <a:r>
              <a:rPr lang="ru-RU" sz="2800" dirty="0" err="1">
                <a:latin typeface="Montserrat" panose="00000500000000000000" pitchFamily="2" charset="-52"/>
              </a:rPr>
              <a:t>розвивати</a:t>
            </a:r>
            <a:r>
              <a:rPr lang="ru-RU" sz="2800" dirty="0">
                <a:latin typeface="Montserrat" panose="00000500000000000000" pitchFamily="2" charset="-52"/>
              </a:rPr>
              <a:t> громаду </a:t>
            </a:r>
            <a:r>
              <a:rPr lang="ru-RU" sz="2800" dirty="0" err="1">
                <a:latin typeface="Montserrat" panose="00000500000000000000" pitchFamily="2" charset="-52"/>
              </a:rPr>
              <a:t>зсередини</a:t>
            </a:r>
            <a:r>
              <a:rPr lang="ru-RU" sz="2800" dirty="0">
                <a:latin typeface="Montserrat" panose="00000500000000000000" pitchFamily="2" charset="-52"/>
              </a:rPr>
              <a:t>.</a:t>
            </a:r>
          </a:p>
          <a:p>
            <a:endParaRPr lang="ru-UA" sz="2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81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7"/>
          <p:cNvSpPr txBox="1"/>
          <p:nvPr/>
        </p:nvSpPr>
        <p:spPr>
          <a:xfrm>
            <a:off x="1257117" y="1351003"/>
            <a:ext cx="157737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uk-UA" sz="7000" b="1" dirty="0">
                <a:solidFill>
                  <a:srgbClr val="2254C5"/>
                </a:solidFill>
                <a:latin typeface="Montserrat"/>
                <a:ea typeface="Montserrat"/>
                <a:cs typeface="Montserrat"/>
                <a:sym typeface="Montserrat"/>
              </a:rPr>
              <a:t>Лінія допомоги</a:t>
            </a:r>
            <a:endParaRPr sz="7000" b="1" dirty="0">
              <a:solidFill>
                <a:srgbClr val="2254C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91" name="Google Shape;691;p47"/>
          <p:cNvCxnSpPr/>
          <p:nvPr/>
        </p:nvCxnSpPr>
        <p:spPr>
          <a:xfrm>
            <a:off x="0" y="9700628"/>
            <a:ext cx="183951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436;p30">
            <a:extLst>
              <a:ext uri="{FF2B5EF4-FFF2-40B4-BE49-F238E27FC236}">
                <a16:creationId xmlns:a16="http://schemas.microsoft.com/office/drawing/2014/main" id="{F1FEDDA8-CCDE-2860-D6AE-5CA4F542173B}"/>
              </a:ext>
            </a:extLst>
          </p:cNvPr>
          <p:cNvSpPr txBox="1"/>
          <p:nvPr/>
        </p:nvSpPr>
        <p:spPr>
          <a:xfrm>
            <a:off x="4667250" y="2686371"/>
            <a:ext cx="89535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lnSpc>
                <a:spcPct val="6578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000" b="1" dirty="0">
                <a:solidFill>
                  <a:srgbClr val="2254C5"/>
                </a:solidFill>
                <a:latin typeface="Montserrat"/>
                <a:ea typeface="Montserrat"/>
                <a:cs typeface="Montserrat"/>
                <a:sym typeface="Montserrat"/>
              </a:rPr>
              <a:t>0800 33 28 58</a:t>
            </a:r>
            <a:endParaRPr sz="6000" b="1" dirty="0">
              <a:solidFill>
                <a:srgbClr val="2254C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175;p18">
            <a:extLst>
              <a:ext uri="{FF2B5EF4-FFF2-40B4-BE49-F238E27FC236}">
                <a16:creationId xmlns:a16="http://schemas.microsoft.com/office/drawing/2014/main" id="{289082EE-7344-F023-8042-84616077A37E}"/>
              </a:ext>
            </a:extLst>
          </p:cNvPr>
          <p:cNvCxnSpPr/>
          <p:nvPr/>
        </p:nvCxnSpPr>
        <p:spPr>
          <a:xfrm>
            <a:off x="12050145" y="633531"/>
            <a:ext cx="6437939" cy="0"/>
          </a:xfrm>
          <a:prstGeom prst="straightConnector1">
            <a:avLst/>
          </a:prstGeom>
          <a:noFill/>
          <a:ln w="28575" cap="flat" cmpd="sng">
            <a:solidFill>
              <a:srgbClr val="FAB3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90;p18">
            <a:extLst>
              <a:ext uri="{FF2B5EF4-FFF2-40B4-BE49-F238E27FC236}">
                <a16:creationId xmlns:a16="http://schemas.microsoft.com/office/drawing/2014/main" id="{16DE8481-9C0E-16A6-14B7-A4B180DB1665}"/>
              </a:ext>
            </a:extLst>
          </p:cNvPr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sz="1656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635;p43">
            <a:extLst>
              <a:ext uri="{FF2B5EF4-FFF2-40B4-BE49-F238E27FC236}">
                <a16:creationId xmlns:a16="http://schemas.microsoft.com/office/drawing/2014/main" id="{01F765A6-A338-6D4B-C000-4B15CE9387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2" y="176212"/>
            <a:ext cx="2971800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72F1E-90FA-8501-CD4F-659F7CAD8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371" y="3850049"/>
            <a:ext cx="13699257" cy="53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4C5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7"/>
          <p:cNvSpPr txBox="1"/>
          <p:nvPr/>
        </p:nvSpPr>
        <p:spPr>
          <a:xfrm>
            <a:off x="1197800" y="2529131"/>
            <a:ext cx="15773765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Залишаємося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uk-UA" sz="7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звʼязку</a:t>
            </a:r>
            <a:endParaRPr sz="7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91" name="Google Shape;691;p47"/>
          <p:cNvCxnSpPr/>
          <p:nvPr/>
        </p:nvCxnSpPr>
        <p:spPr>
          <a:xfrm>
            <a:off x="0" y="9700628"/>
            <a:ext cx="183951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2" name="Google Shape;692;p47"/>
          <p:cNvCxnSpPr/>
          <p:nvPr/>
        </p:nvCxnSpPr>
        <p:spPr>
          <a:xfrm>
            <a:off x="11850061" y="633531"/>
            <a:ext cx="6437939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Google Shape;694;p47"/>
          <p:cNvSpPr txBox="1"/>
          <p:nvPr/>
        </p:nvSpPr>
        <p:spPr>
          <a:xfrm>
            <a:off x="5943600" y="454538"/>
            <a:ext cx="635000" cy="35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6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sz="1656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5" name="Google Shape;695;p47"/>
          <p:cNvSpPr txBox="1"/>
          <p:nvPr/>
        </p:nvSpPr>
        <p:spPr>
          <a:xfrm>
            <a:off x="1267448" y="5098215"/>
            <a:ext cx="71607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5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info@dk.od.ua</a:t>
            </a:r>
            <a:r>
              <a:rPr lang="uk-UA" sz="3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5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pi@dk.od.ua</a:t>
            </a:r>
            <a:r>
              <a:rPr lang="uk-UA" sz="3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6" name="Google Shape;69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3189" y="2119235"/>
            <a:ext cx="5808376" cy="624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39;p30">
            <a:extLst>
              <a:ext uri="{FF2B5EF4-FFF2-40B4-BE49-F238E27FC236}">
                <a16:creationId xmlns:a16="http://schemas.microsoft.com/office/drawing/2014/main" id="{FE6BD371-4DB5-F539-A4CD-1EDFEE14EE5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99" y="176125"/>
            <a:ext cx="2971853" cy="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11708</TotalTime>
  <Words>701</Words>
  <Application>Microsoft Office PowerPoint</Application>
  <PresentationFormat>Произвольный</PresentationFormat>
  <Paragraphs>58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Vladyslav Tsololo</cp:lastModifiedBy>
  <cp:revision>18</cp:revision>
  <dcterms:modified xsi:type="dcterms:W3CDTF">2025-10-10T12:30:55Z</dcterms:modified>
</cp:coreProperties>
</file>