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8359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215215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658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3922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128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72842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91316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163079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41918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ED0F63-32B9-425A-A05F-420A12188986}" type="datetimeFigureOut">
              <a:rPr lang="uk-UA" smtClean="0"/>
              <a:t>03.02.2025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415613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8ED0F63-32B9-425A-A05F-420A12188986}" type="datetimeFigureOut">
              <a:rPr lang="uk-UA" smtClean="0"/>
              <a:t>03.02.2025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98941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ED0F63-32B9-425A-A05F-420A12188986}" type="datetimeFigureOut">
              <a:rPr lang="uk-UA" smtClean="0"/>
              <a:t>03.02.2025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146637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8ED0F63-32B9-425A-A05F-420A12188986}" type="datetimeFigureOut">
              <a:rPr lang="uk-UA" smtClean="0"/>
              <a:t>03.02.2025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15090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D0F63-32B9-425A-A05F-420A12188986}" type="datetimeFigureOut">
              <a:rPr lang="uk-UA" smtClean="0"/>
              <a:t>03.02.2025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28808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ED0F63-32B9-425A-A05F-420A12188986}" type="datetimeFigureOut">
              <a:rPr lang="uk-UA" smtClean="0"/>
              <a:t>03.02.2025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33027A-3EE1-4C27-A606-EAAAE60BF725}" type="slidenum">
              <a:rPr lang="uk-UA" smtClean="0"/>
              <a:t>‹#›</a:t>
            </a:fld>
            <a:endParaRPr lang="uk-UA"/>
          </a:p>
        </p:txBody>
      </p:sp>
    </p:spTree>
    <p:extLst>
      <p:ext uri="{BB962C8B-B14F-4D97-AF65-F5344CB8AC3E}">
        <p14:creationId xmlns:p14="http://schemas.microsoft.com/office/powerpoint/2010/main" val="374923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33027A-3EE1-4C27-A606-EAAAE60BF725}" type="slidenum">
              <a:rPr lang="uk-UA" smtClean="0"/>
              <a:t>‹#›</a:t>
            </a:fld>
            <a:endParaRPr lang="uk-UA"/>
          </a:p>
        </p:txBody>
      </p:sp>
      <p:sp>
        <p:nvSpPr>
          <p:cNvPr id="5" name="Date Placeholder 4"/>
          <p:cNvSpPr>
            <a:spLocks noGrp="1"/>
          </p:cNvSpPr>
          <p:nvPr>
            <p:ph type="dt" sz="half" idx="10"/>
          </p:nvPr>
        </p:nvSpPr>
        <p:spPr/>
        <p:txBody>
          <a:bodyPr/>
          <a:lstStyle/>
          <a:p>
            <a:fld id="{98ED0F63-32B9-425A-A05F-420A12188986}" type="datetimeFigureOut">
              <a:rPr lang="uk-UA" smtClean="0"/>
              <a:t>03.02.2025</a:t>
            </a:fld>
            <a:endParaRPr lang="uk-UA"/>
          </a:p>
        </p:txBody>
      </p:sp>
    </p:spTree>
    <p:extLst>
      <p:ext uri="{BB962C8B-B14F-4D97-AF65-F5344CB8AC3E}">
        <p14:creationId xmlns:p14="http://schemas.microsoft.com/office/powerpoint/2010/main" val="34607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D0F63-32B9-425A-A05F-420A12188986}" type="datetimeFigureOut">
              <a:rPr lang="uk-UA" smtClean="0"/>
              <a:t>03.02.2025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33027A-3EE1-4C27-A606-EAAAE60BF725}" type="slidenum">
              <a:rPr lang="uk-UA" smtClean="0"/>
              <a:t>‹#›</a:t>
            </a:fld>
            <a:endParaRPr lang="uk-UA"/>
          </a:p>
        </p:txBody>
      </p:sp>
    </p:spTree>
    <p:extLst>
      <p:ext uri="{BB962C8B-B14F-4D97-AF65-F5344CB8AC3E}">
        <p14:creationId xmlns:p14="http://schemas.microsoft.com/office/powerpoint/2010/main" val="3744111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dirty="0" smtClean="0"/>
              <a:t>Безбар’єрний маршрут</a:t>
            </a:r>
            <a:endParaRPr lang="uk-UA" dirty="0"/>
          </a:p>
        </p:txBody>
      </p:sp>
      <p:sp>
        <p:nvSpPr>
          <p:cNvPr id="3" name="Подзаголовок 2"/>
          <p:cNvSpPr>
            <a:spLocks noGrp="1"/>
          </p:cNvSpPr>
          <p:nvPr>
            <p:ph type="subTitle" idx="1"/>
          </p:nvPr>
        </p:nvSpPr>
        <p:spPr/>
        <p:txBody>
          <a:bodyPr/>
          <a:lstStyle/>
          <a:p>
            <a:pPr algn="ctr"/>
            <a:r>
              <a:rPr lang="uk-UA" dirty="0" smtClean="0"/>
              <a:t>Ананьївська міська територіальна громада</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5963" y="587829"/>
            <a:ext cx="2703032" cy="2506153"/>
          </a:xfrm>
          <a:prstGeom prst="rect">
            <a:avLst/>
          </a:prstGeom>
        </p:spPr>
      </p:pic>
    </p:spTree>
    <p:extLst>
      <p:ext uri="{BB962C8B-B14F-4D97-AF65-F5344CB8AC3E}">
        <p14:creationId xmlns:p14="http://schemas.microsoft.com/office/powerpoint/2010/main" val="240409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Актуальність (аналіз потреби)</a:t>
            </a:r>
            <a:endParaRPr lang="uk-UA" dirty="0"/>
          </a:p>
        </p:txBody>
      </p:sp>
      <p:sp>
        <p:nvSpPr>
          <p:cNvPr id="3" name="Объект 2"/>
          <p:cNvSpPr>
            <a:spLocks noGrp="1"/>
          </p:cNvSpPr>
          <p:nvPr>
            <p:ph idx="1"/>
          </p:nvPr>
        </p:nvSpPr>
        <p:spPr/>
        <p:txBody>
          <a:bodyPr>
            <a:normAutofit fontScale="92500" lnSpcReduction="10000"/>
          </a:bodyPr>
          <a:lstStyle/>
          <a:p>
            <a:pPr algn="just"/>
            <a:r>
              <a:rPr lang="uk-UA" dirty="0" smtClean="0"/>
              <a:t>В місті Ананьєві проживає біля 8000 осіб, за даними відділу охорони здоров’я та соціальної політики Ананьївської міської ради 73 особи з них є представниками маломобільних груп населення. </a:t>
            </a:r>
          </a:p>
          <a:p>
            <a:pPr algn="just"/>
            <a:r>
              <a:rPr lang="uk-UA" dirty="0" smtClean="0"/>
              <a:t>На території громади щорічно відповідно до постанови Кабінету Міністрів України від 26 травня 2021 року №537 власники, орендарі або управителі об’єктів проводять оцінку ступеня безбар’єрності об’єктів фізичного оточення і послуг для осіб з інвалідністю. На території Ананьївської міської територіальної громади у 2024 році обстежено 84 об'єкта, з них: 37 безбар’єрних, 22 частково бар’єрних, 25  бар’єрні.</a:t>
            </a:r>
          </a:p>
          <a:p>
            <a:pPr algn="just"/>
            <a:r>
              <a:rPr lang="uk-UA" dirty="0" smtClean="0"/>
              <a:t>Найчастіше </a:t>
            </a:r>
            <a:r>
              <a:rPr lang="uk-UA" dirty="0" err="1" smtClean="0"/>
              <a:t>маломобільні</a:t>
            </a:r>
            <a:r>
              <a:rPr lang="uk-UA" dirty="0" smtClean="0"/>
              <a:t> групи населення відвідують об’єкти в центральні частині міста Ананьєва,  в межах вулиць Незалежності та Героїв України (Ананьївська міська рада, КНП «Ананьївська багатопрофільна міська лікарня», СПД №1 ВП №1 Подільського РУП ГУНП в Одеській області, найбільші магазини, аптеки, парки, КУ «Ананьївський центральний Будинок культури», площа «Перемоги».</a:t>
            </a:r>
          </a:p>
          <a:p>
            <a:endParaRPr lang="uk-UA" dirty="0"/>
          </a:p>
        </p:txBody>
      </p:sp>
    </p:spTree>
    <p:extLst>
      <p:ext uri="{BB962C8B-B14F-4D97-AF65-F5344CB8AC3E}">
        <p14:creationId xmlns:p14="http://schemas.microsoft.com/office/powerpoint/2010/main" val="365778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Створення безбар’єрного маршруту</a:t>
            </a:r>
            <a:br>
              <a:rPr lang="uk-UA" dirty="0" smtClean="0"/>
            </a:br>
            <a:endParaRPr lang="uk-UA" dirty="0"/>
          </a:p>
        </p:txBody>
      </p:sp>
      <p:sp>
        <p:nvSpPr>
          <p:cNvPr id="3" name="Объект 2"/>
          <p:cNvSpPr>
            <a:spLocks noGrp="1"/>
          </p:cNvSpPr>
          <p:nvPr>
            <p:ph idx="1"/>
          </p:nvPr>
        </p:nvSpPr>
        <p:spPr/>
        <p:txBody>
          <a:bodyPr>
            <a:normAutofit lnSpcReduction="10000"/>
          </a:bodyPr>
          <a:lstStyle/>
          <a:p>
            <a:pPr algn="just"/>
            <a:r>
              <a:rPr lang="uk-UA" dirty="0" smtClean="0"/>
              <a:t>Маршрут починається від Центрального автовокзалу міста Ананьєва, проходить по вул. Героїв України та з’єднує центральний автовокзал, приміщення КУ «Центр надання соціальних послуг Ананьївської міської ради», приміщення Ананьївського відділу УСЗН Подільської районної державної адміністрації, приміщення КУ «Ананьївського центрального Будинку культури Ананьївської міської ради», приміщення КНП «Ананьївська багатопрофільна міська лікарня Ананьївської міської ради», повертає на вул. Лукашевича біля парку «Міський бульвар», повертає на вулицю Незалежності яка з’єднує приміщення КУ «Ананьївська музична школа імені Петра Івановича Ніщинського Ананьївської міської ради», парк «Молодіжний, </a:t>
            </a:r>
            <a:r>
              <a:rPr lang="uk-UA" dirty="0" err="1" smtClean="0"/>
              <a:t>Ананьївську</a:t>
            </a:r>
            <a:r>
              <a:rPr lang="uk-UA" dirty="0" smtClean="0"/>
              <a:t> міську раду, магазин «Файно маркет», приміщення СПД №1 ВП №1 Подільського РУП ГУНП в Одеській області, АБ «</a:t>
            </a:r>
            <a:r>
              <a:rPr lang="uk-UA" dirty="0" err="1" smtClean="0"/>
              <a:t>Укргазбанк</a:t>
            </a:r>
            <a:r>
              <a:rPr lang="uk-UA" dirty="0" smtClean="0"/>
              <a:t>», АТ «Ощадбанк», ряд аптек, магазин «Копійка», площу «Перемоги», повертає на вул. Вані </a:t>
            </a:r>
            <a:r>
              <a:rPr lang="uk-UA" dirty="0" err="1" smtClean="0"/>
              <a:t>Виноргадова</a:t>
            </a:r>
            <a:r>
              <a:rPr lang="uk-UA" dirty="0"/>
              <a:t> </a:t>
            </a:r>
            <a:r>
              <a:rPr lang="uk-UA" dirty="0" smtClean="0"/>
              <a:t>та закінчується на Центральному </a:t>
            </a:r>
            <a:r>
              <a:rPr lang="uk-UA" dirty="0" err="1" smtClean="0"/>
              <a:t>автвокзалі</a:t>
            </a:r>
            <a:r>
              <a:rPr lang="uk-UA" dirty="0" smtClean="0"/>
              <a:t> міста Ананьєва.</a:t>
            </a:r>
            <a:endParaRPr lang="uk-UA" dirty="0"/>
          </a:p>
        </p:txBody>
      </p:sp>
    </p:spTree>
    <p:extLst>
      <p:ext uri="{BB962C8B-B14F-4D97-AF65-F5344CB8AC3E}">
        <p14:creationId xmlns:p14="http://schemas.microsoft.com/office/powerpoint/2010/main" val="359107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Схема безбар’єрного маршруту</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5" y="1319350"/>
            <a:ext cx="8845488" cy="5538650"/>
          </a:xfrm>
        </p:spPr>
      </p:pic>
    </p:spTree>
    <p:extLst>
      <p:ext uri="{BB962C8B-B14F-4D97-AF65-F5344CB8AC3E}">
        <p14:creationId xmlns:p14="http://schemas.microsoft.com/office/powerpoint/2010/main" val="403635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825203" cy="1320800"/>
          </a:xfrm>
        </p:spPr>
        <p:txBody>
          <a:bodyPr/>
          <a:lstStyle/>
          <a:p>
            <a:r>
              <a:rPr lang="uk-UA" dirty="0" smtClean="0"/>
              <a:t>Деталізація схеми безбар’єрного маршруту</a:t>
            </a:r>
            <a:endParaRPr lang="uk-UA"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1012" y="2160588"/>
            <a:ext cx="4210014" cy="3881437"/>
          </a:xfrm>
        </p:spPr>
      </p:pic>
    </p:spTree>
    <p:extLst>
      <p:ext uri="{BB962C8B-B14F-4D97-AF65-F5344CB8AC3E}">
        <p14:creationId xmlns:p14="http://schemas.microsoft.com/office/powerpoint/2010/main" val="3066703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485569" cy="1320800"/>
          </a:xfrm>
        </p:spPr>
        <p:txBody>
          <a:bodyPr/>
          <a:lstStyle/>
          <a:p>
            <a:r>
              <a:rPr lang="uk-UA" dirty="0" smtClean="0"/>
              <a:t>Деталізація схеми безбар’єрного маршруту</a:t>
            </a:r>
            <a:br>
              <a:rPr lang="uk-UA" dirty="0" smtClean="0"/>
            </a:br>
            <a:r>
              <a:rPr lang="uk-UA" dirty="0" err="1" smtClean="0"/>
              <a:t>Дорожньо</a:t>
            </a:r>
            <a:r>
              <a:rPr lang="uk-UA" dirty="0" smtClean="0"/>
              <a:t>-вулична мережа</a:t>
            </a:r>
            <a:endParaRPr lang="uk-UA" dirty="0"/>
          </a:p>
        </p:txBody>
      </p:sp>
      <p:sp>
        <p:nvSpPr>
          <p:cNvPr id="3" name="Текст 2"/>
          <p:cNvSpPr>
            <a:spLocks noGrp="1"/>
          </p:cNvSpPr>
          <p:nvPr>
            <p:ph type="body" idx="1"/>
          </p:nvPr>
        </p:nvSpPr>
        <p:spPr/>
        <p:txBody>
          <a:bodyPr/>
          <a:lstStyle/>
          <a:p>
            <a:r>
              <a:rPr lang="uk-UA" dirty="0" smtClean="0"/>
              <a:t>Ділянка 1 до.</a:t>
            </a:r>
            <a:endParaRPr lang="uk-UA"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7104" y="2736850"/>
            <a:ext cx="2722992" cy="3305175"/>
          </a:xfrm>
        </p:spPr>
      </p:pic>
      <p:sp>
        <p:nvSpPr>
          <p:cNvPr id="5" name="Текст 4"/>
          <p:cNvSpPr>
            <a:spLocks noGrp="1"/>
          </p:cNvSpPr>
          <p:nvPr>
            <p:ph type="body" sz="quarter" idx="3"/>
          </p:nvPr>
        </p:nvSpPr>
        <p:spPr/>
        <p:txBody>
          <a:bodyPr/>
          <a:lstStyle/>
          <a:p>
            <a:r>
              <a:rPr lang="uk-UA" dirty="0" smtClean="0"/>
              <a:t>Ділянка 1 після</a:t>
            </a:r>
            <a:endParaRPr lang="uk-UA" dirty="0"/>
          </a:p>
        </p:txBody>
      </p:sp>
      <p:pic>
        <p:nvPicPr>
          <p:cNvPr id="10" name="Объект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39394" y="2736850"/>
            <a:ext cx="2683325" cy="3305175"/>
          </a:xfrm>
        </p:spPr>
      </p:pic>
    </p:spTree>
    <p:extLst>
      <p:ext uri="{BB962C8B-B14F-4D97-AF65-F5344CB8AC3E}">
        <p14:creationId xmlns:p14="http://schemas.microsoft.com/office/powerpoint/2010/main" val="31097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506" y="495300"/>
            <a:ext cx="8596668" cy="1320800"/>
          </a:xfrm>
        </p:spPr>
        <p:txBody>
          <a:bodyPr/>
          <a:lstStyle/>
          <a:p>
            <a:r>
              <a:rPr lang="uk-UA" dirty="0" smtClean="0"/>
              <a:t>Заходи з облаштування </a:t>
            </a:r>
            <a:r>
              <a:rPr lang="uk-UA" dirty="0" err="1" smtClean="0"/>
              <a:t>безб’арєрного</a:t>
            </a:r>
            <a:r>
              <a:rPr lang="uk-UA" dirty="0" smtClean="0"/>
              <a:t> маршруту</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26590706"/>
              </p:ext>
            </p:extLst>
          </p:nvPr>
        </p:nvGraphicFramePr>
        <p:xfrm>
          <a:off x="677506" y="1693863"/>
          <a:ext cx="8596311" cy="48463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134079516"/>
                    </a:ext>
                  </a:extLst>
                </a:gridCol>
                <a:gridCol w="2865437">
                  <a:extLst>
                    <a:ext uri="{9D8B030D-6E8A-4147-A177-3AD203B41FA5}">
                      <a16:colId xmlns:a16="http://schemas.microsoft.com/office/drawing/2014/main" val="1774187915"/>
                    </a:ext>
                  </a:extLst>
                </a:gridCol>
                <a:gridCol w="2865437">
                  <a:extLst>
                    <a:ext uri="{9D8B030D-6E8A-4147-A177-3AD203B41FA5}">
                      <a16:colId xmlns:a16="http://schemas.microsoft.com/office/drawing/2014/main" val="87812417"/>
                    </a:ext>
                  </a:extLst>
                </a:gridCol>
              </a:tblGrid>
              <a:tr h="351788">
                <a:tc>
                  <a:txBody>
                    <a:bodyPr/>
                    <a:lstStyle/>
                    <a:p>
                      <a:r>
                        <a:rPr lang="uk-UA" dirty="0" smtClean="0"/>
                        <a:t>Заходи</a:t>
                      </a:r>
                      <a:endParaRPr lang="uk-UA" dirty="0"/>
                    </a:p>
                  </a:txBody>
                  <a:tcPr/>
                </a:tc>
                <a:tc>
                  <a:txBody>
                    <a:bodyPr/>
                    <a:lstStyle/>
                    <a:p>
                      <a:r>
                        <a:rPr lang="uk-UA" dirty="0" smtClean="0"/>
                        <a:t>Терміни</a:t>
                      </a:r>
                      <a:endParaRPr lang="uk-UA" dirty="0"/>
                    </a:p>
                  </a:txBody>
                  <a:tcPr/>
                </a:tc>
                <a:tc>
                  <a:txBody>
                    <a:bodyPr/>
                    <a:lstStyle/>
                    <a:p>
                      <a:r>
                        <a:rPr lang="uk-UA" dirty="0" smtClean="0"/>
                        <a:t>Потреба у фінансуванні</a:t>
                      </a:r>
                      <a:endParaRPr lang="uk-UA" dirty="0"/>
                    </a:p>
                  </a:txBody>
                  <a:tcPr/>
                </a:tc>
                <a:extLst>
                  <a:ext uri="{0D108BD9-81ED-4DB2-BD59-A6C34878D82A}">
                    <a16:rowId xmlns:a16="http://schemas.microsoft.com/office/drawing/2014/main" val="572655877"/>
                  </a:ext>
                </a:extLst>
              </a:tr>
              <a:tr h="1127650">
                <a:tc>
                  <a:txBody>
                    <a:bodyPr/>
                    <a:lstStyle/>
                    <a:p>
                      <a:r>
                        <a:rPr lang="uk-UA" dirty="0" smtClean="0"/>
                        <a:t>Капітальний ремонт тротуарного покриття вул. Героїв України та вул. Лукашевича</a:t>
                      </a:r>
                      <a:endParaRPr lang="uk-UA" dirty="0"/>
                    </a:p>
                  </a:txBody>
                  <a:tcPr/>
                </a:tc>
                <a:tc>
                  <a:txBody>
                    <a:bodyPr/>
                    <a:lstStyle/>
                    <a:p>
                      <a:r>
                        <a:rPr lang="uk-UA" dirty="0" smtClean="0"/>
                        <a:t>2026-2028 роки</a:t>
                      </a:r>
                      <a:endParaRPr lang="uk-UA" dirty="0"/>
                    </a:p>
                  </a:txBody>
                  <a:tcPr/>
                </a:tc>
                <a:tc>
                  <a:txBody>
                    <a:bodyPr/>
                    <a:lstStyle/>
                    <a:p>
                      <a:r>
                        <a:rPr lang="uk-UA" dirty="0" smtClean="0"/>
                        <a:t>10 млн.</a:t>
                      </a:r>
                      <a:r>
                        <a:rPr lang="uk-UA" baseline="0" dirty="0" smtClean="0"/>
                        <a:t> грн.</a:t>
                      </a:r>
                      <a:endParaRPr lang="uk-UA" dirty="0"/>
                    </a:p>
                  </a:txBody>
                  <a:tcPr/>
                </a:tc>
                <a:extLst>
                  <a:ext uri="{0D108BD9-81ED-4DB2-BD59-A6C34878D82A}">
                    <a16:rowId xmlns:a16="http://schemas.microsoft.com/office/drawing/2014/main" val="240301887"/>
                  </a:ext>
                </a:extLst>
              </a:tr>
              <a:tr h="867423">
                <a:tc>
                  <a:txBody>
                    <a:bodyPr/>
                    <a:lstStyle/>
                    <a:p>
                      <a:r>
                        <a:rPr lang="uk-UA" dirty="0" smtClean="0"/>
                        <a:t>Капітальний ремонт тротуарного покриття парку «Міський бульвар»</a:t>
                      </a:r>
                      <a:endParaRPr lang="uk-UA" dirty="0"/>
                    </a:p>
                  </a:txBody>
                  <a:tcPr/>
                </a:tc>
                <a:tc>
                  <a:txBody>
                    <a:bodyPr/>
                    <a:lstStyle/>
                    <a:p>
                      <a:r>
                        <a:rPr lang="uk-UA" dirty="0" smtClean="0"/>
                        <a:t>2028-2030 роки</a:t>
                      </a:r>
                      <a:endParaRPr lang="uk-UA" dirty="0"/>
                    </a:p>
                  </a:txBody>
                  <a:tcPr/>
                </a:tc>
                <a:tc>
                  <a:txBody>
                    <a:bodyPr/>
                    <a:lstStyle/>
                    <a:p>
                      <a:r>
                        <a:rPr lang="uk-UA" dirty="0" smtClean="0"/>
                        <a:t>12 млн. грн.</a:t>
                      </a:r>
                      <a:endParaRPr lang="uk-UA" dirty="0"/>
                    </a:p>
                  </a:txBody>
                  <a:tcPr/>
                </a:tc>
                <a:extLst>
                  <a:ext uri="{0D108BD9-81ED-4DB2-BD59-A6C34878D82A}">
                    <a16:rowId xmlns:a16="http://schemas.microsoft.com/office/drawing/2014/main" val="92953348"/>
                  </a:ext>
                </a:extLst>
              </a:tr>
              <a:tr h="1127650">
                <a:tc>
                  <a:txBody>
                    <a:bodyPr/>
                    <a:lstStyle/>
                    <a:p>
                      <a:r>
                        <a:rPr lang="uk-UA" dirty="0" smtClean="0"/>
                        <a:t>Капітальний ремонт</a:t>
                      </a:r>
                      <a:r>
                        <a:rPr lang="uk-UA" baseline="0" dirty="0" smtClean="0"/>
                        <a:t> Центрального автовокзалу (за рахунок власника)</a:t>
                      </a:r>
                      <a:endParaRPr lang="uk-UA" dirty="0"/>
                    </a:p>
                  </a:txBody>
                  <a:tcPr/>
                </a:tc>
                <a:tc>
                  <a:txBody>
                    <a:bodyPr/>
                    <a:lstStyle/>
                    <a:p>
                      <a:r>
                        <a:rPr lang="uk-UA" dirty="0" smtClean="0"/>
                        <a:t>2028-2030</a:t>
                      </a:r>
                      <a:r>
                        <a:rPr lang="uk-UA" baseline="0" dirty="0" smtClean="0"/>
                        <a:t> роки</a:t>
                      </a:r>
                      <a:endParaRPr lang="uk-UA" dirty="0"/>
                    </a:p>
                  </a:txBody>
                  <a:tcPr/>
                </a:tc>
                <a:tc>
                  <a:txBody>
                    <a:bodyPr/>
                    <a:lstStyle/>
                    <a:p>
                      <a:r>
                        <a:rPr lang="uk-UA" dirty="0" smtClean="0"/>
                        <a:t>15 млн. грн.</a:t>
                      </a:r>
                      <a:endParaRPr lang="uk-UA" dirty="0"/>
                    </a:p>
                  </a:txBody>
                  <a:tcPr/>
                </a:tc>
                <a:extLst>
                  <a:ext uri="{0D108BD9-81ED-4DB2-BD59-A6C34878D82A}">
                    <a16:rowId xmlns:a16="http://schemas.microsoft.com/office/drawing/2014/main" val="885346360"/>
                  </a:ext>
                </a:extLst>
              </a:tr>
              <a:tr h="1127650">
                <a:tc>
                  <a:txBody>
                    <a:bodyPr/>
                    <a:lstStyle/>
                    <a:p>
                      <a:r>
                        <a:rPr lang="uk-UA" dirty="0" smtClean="0"/>
                        <a:t>Облаштування</a:t>
                      </a:r>
                      <a:r>
                        <a:rPr lang="uk-UA" baseline="0" dirty="0" smtClean="0"/>
                        <a:t> підйомником центрального входу в поліклініку </a:t>
                      </a:r>
                      <a:endParaRPr lang="uk-UA" dirty="0"/>
                    </a:p>
                  </a:txBody>
                  <a:tcPr/>
                </a:tc>
                <a:tc>
                  <a:txBody>
                    <a:bodyPr/>
                    <a:lstStyle/>
                    <a:p>
                      <a:r>
                        <a:rPr lang="uk-UA" dirty="0" smtClean="0"/>
                        <a:t>2026 рік</a:t>
                      </a:r>
                      <a:endParaRPr lang="uk-UA" dirty="0"/>
                    </a:p>
                  </a:txBody>
                  <a:tcPr/>
                </a:tc>
                <a:tc>
                  <a:txBody>
                    <a:bodyPr/>
                    <a:lstStyle/>
                    <a:p>
                      <a:r>
                        <a:rPr lang="uk-UA" dirty="0" smtClean="0"/>
                        <a:t>400 тис. грн.</a:t>
                      </a:r>
                      <a:endParaRPr lang="uk-UA" dirty="0"/>
                    </a:p>
                  </a:txBody>
                  <a:tcPr/>
                </a:tc>
                <a:extLst>
                  <a:ext uri="{0D108BD9-81ED-4DB2-BD59-A6C34878D82A}">
                    <a16:rowId xmlns:a16="http://schemas.microsoft.com/office/drawing/2014/main" val="908448060"/>
                  </a:ext>
                </a:extLst>
              </a:tr>
            </a:tbl>
          </a:graphicData>
        </a:graphic>
      </p:graphicFrame>
    </p:spTree>
    <p:extLst>
      <p:ext uri="{BB962C8B-B14F-4D97-AF65-F5344CB8AC3E}">
        <p14:creationId xmlns:p14="http://schemas.microsoft.com/office/powerpoint/2010/main" val="427991772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4311</TotalTime>
  <Words>412</Words>
  <Application>Microsoft Office PowerPoint</Application>
  <PresentationFormat>Широкоэкранный</PresentationFormat>
  <Paragraphs>29</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Trebuchet MS</vt:lpstr>
      <vt:lpstr>Wingdings 3</vt:lpstr>
      <vt:lpstr>Аспект</vt:lpstr>
      <vt:lpstr>Безбар’єрний маршрут</vt:lpstr>
      <vt:lpstr>Актуальність (аналіз потреби)</vt:lpstr>
      <vt:lpstr>Створення безбар’єрного маршруту </vt:lpstr>
      <vt:lpstr>Схема безбар’єрного маршруту</vt:lpstr>
      <vt:lpstr>Деталізація схеми безбар’єрного маршруту</vt:lpstr>
      <vt:lpstr>Деталізація схеми безбар’єрного маршруту Дорожньо-вулична мережа</vt:lpstr>
      <vt:lpstr>Заходи з облаштування безб’арєрного маршруту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Безбар’єрний маршрут</dc:title>
  <dc:creator>HP</dc:creator>
  <cp:lastModifiedBy>HP</cp:lastModifiedBy>
  <cp:revision>22</cp:revision>
  <dcterms:created xsi:type="dcterms:W3CDTF">2025-01-24T07:06:35Z</dcterms:created>
  <dcterms:modified xsi:type="dcterms:W3CDTF">2025-02-03T14:36:27Z</dcterms:modified>
</cp:coreProperties>
</file>